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7" r:id="rId3"/>
    <p:sldId id="274" r:id="rId4"/>
    <p:sldId id="278" r:id="rId5"/>
    <p:sldId id="258" r:id="rId6"/>
    <p:sldId id="284" r:id="rId7"/>
    <p:sldId id="259" r:id="rId8"/>
    <p:sldId id="272" r:id="rId9"/>
    <p:sldId id="262" r:id="rId10"/>
    <p:sldId id="263" r:id="rId11"/>
    <p:sldId id="280" r:id="rId12"/>
    <p:sldId id="281" r:id="rId13"/>
    <p:sldId id="282" r:id="rId14"/>
    <p:sldId id="283" r:id="rId15"/>
    <p:sldId id="271" r:id="rId16"/>
    <p:sldId id="279" r:id="rId17"/>
    <p:sldId id="285" r:id="rId18"/>
    <p:sldId id="273" r:id="rId1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46819-3654-4F50-8418-03B66DB92DE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5CE07-D44B-4374-8D80-7132A7E2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35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02BABC-F993-4BFE-8144-B404DECB2222}" type="slidenum">
              <a:rPr lang="en-US"/>
              <a:pPr eaLnBrk="1" hangingPunct="1"/>
              <a:t>9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551888-45D0-4D2D-91FD-930335D2D776}" type="slidenum">
              <a:rPr lang="en-US"/>
              <a:pPr eaLnBrk="1" hangingPunct="1"/>
              <a:t>10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ECE62-07FC-4262-A906-66D04CAD94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7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ชื่อเรื่อง เนื้อหา 1 ส่วน และ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D249C-16BD-4DA3-8BB4-7F21B01B888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394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2-Point Star 2"/>
          <p:cNvSpPr/>
          <p:nvPr/>
        </p:nvSpPr>
        <p:spPr>
          <a:xfrm>
            <a:off x="3779912" y="2607632"/>
            <a:ext cx="5040560" cy="2117512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94526" y="3113808"/>
            <a:ext cx="4725946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               โครงการ</a:t>
            </a:r>
          </a:p>
          <a:p>
            <a:r>
              <a:rPr lang="th-TH" sz="3600" b="1" dirty="0" smtClean="0">
                <a:solidFill>
                  <a:srgbClr val="0000FF"/>
                </a:solidFill>
              </a:rPr>
              <a:t>โรงพยาบาล</a:t>
            </a:r>
            <a:r>
              <a:rPr lang="th-TH" sz="3600" b="1" dirty="0">
                <a:solidFill>
                  <a:srgbClr val="0000FF"/>
                </a:solidFill>
              </a:rPr>
              <a:t>คุณภาพ</a:t>
            </a:r>
            <a:r>
              <a:rPr lang="th-TH" sz="3600" b="1" dirty="0" err="1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7632"/>
            <a:ext cx="3285130" cy="197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95536" y="692696"/>
            <a:ext cx="8352928" cy="1138773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9900CC"/>
                </a:solidFill>
              </a:rPr>
              <a:t>                 </a:t>
            </a:r>
            <a:r>
              <a:rPr lang="th-TH" sz="4000" b="1" dirty="0" smtClean="0">
                <a:solidFill>
                  <a:srgbClr val="9900CC"/>
                </a:solidFill>
              </a:rPr>
              <a:t> </a:t>
            </a:r>
            <a:r>
              <a:rPr lang="th-TH" sz="4800" b="1" dirty="0" smtClean="0">
                <a:solidFill>
                  <a:srgbClr val="9900CC"/>
                </a:solidFill>
              </a:rPr>
              <a:t>วันที่ </a:t>
            </a:r>
            <a:r>
              <a:rPr lang="th-TH" sz="4800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 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544" y="5180999"/>
            <a:ext cx="8178289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 09.00-10.00  แนวทางการ</a:t>
            </a:r>
            <a:r>
              <a:rPr lang="th-TH" sz="3600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sz="3600" b="1" dirty="0" smtClean="0">
                <a:solidFill>
                  <a:srgbClr val="0000FF"/>
                </a:solidFill>
              </a:rPr>
              <a:t>.ด้าน</a:t>
            </a:r>
            <a:r>
              <a:rPr lang="th-TH" sz="36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   </a:t>
            </a:r>
            <a:r>
              <a:rPr lang="th-TH" sz="3600" b="1" dirty="0" smtClean="0">
                <a:solidFill>
                  <a:srgbClr val="0000FF"/>
                </a:solidFill>
              </a:rPr>
              <a:t>วิบูลย์ </a:t>
            </a:r>
          </a:p>
          <a:p>
            <a:r>
              <a:rPr lang="th-TH" b="1" dirty="0" smtClean="0">
                <a:solidFill>
                  <a:srgbClr val="0000FF"/>
                </a:solidFill>
              </a:rPr>
              <a:t>          </a:t>
            </a:r>
            <a:r>
              <a:rPr lang="en-US" b="1" dirty="0" smtClean="0">
                <a:solidFill>
                  <a:srgbClr val="0000FF"/>
                </a:solidFill>
              </a:rPr>
              <a:t>                 </a:t>
            </a:r>
            <a:r>
              <a:rPr lang="th-TH" sz="3600" b="1" dirty="0" smtClean="0">
                <a:solidFill>
                  <a:srgbClr val="0000FF"/>
                </a:solidFill>
              </a:rPr>
              <a:t>(</a:t>
            </a:r>
            <a:r>
              <a:rPr lang="en-US" sz="3600" b="1" dirty="0" smtClean="0">
                <a:solidFill>
                  <a:srgbClr val="0000FF"/>
                </a:solidFill>
              </a:rPr>
              <a:t>Nutrition Care Process</a:t>
            </a:r>
            <a:r>
              <a:rPr lang="en-US" sz="2000" dirty="0" smtClean="0">
                <a:solidFill>
                  <a:srgbClr val="0000FF"/>
                </a:solidFill>
              </a:rPr>
              <a:t>)</a:t>
            </a:r>
            <a:r>
              <a:rPr lang="th-TH" sz="2000" dirty="0">
                <a:solidFill>
                  <a:srgbClr val="0000FF"/>
                </a:solidFill>
              </a:rPr>
              <a:t> </a:t>
            </a:r>
            <a:r>
              <a:rPr lang="th-TH" sz="2000" dirty="0" smtClean="0">
                <a:solidFill>
                  <a:srgbClr val="0000FF"/>
                </a:solidFill>
              </a:rPr>
              <a:t>      </a:t>
            </a:r>
            <a:endParaRPr lang="th-TH" sz="4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1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29" name="Group 2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3298298"/>
              </p:ext>
            </p:extLst>
          </p:nvPr>
        </p:nvGraphicFramePr>
        <p:xfrm>
          <a:off x="179512" y="2170385"/>
          <a:ext cx="8763000" cy="4210943"/>
        </p:xfrm>
        <a:graphic>
          <a:graphicData uri="http://schemas.openxmlformats.org/drawingml/2006/table">
            <a:tbl>
              <a:tblPr/>
              <a:tblGrid>
                <a:gridCol w="2543200"/>
                <a:gridCol w="6219800"/>
              </a:tblGrid>
              <a:tr h="5649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Medical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Dx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Nutritional Diagnosis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97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* Obesity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Excessive energy intake </a:t>
                      </a:r>
                      <a:r>
                        <a:rPr kumimoji="0" lang="en-US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r/t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lack of access to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    healthy food choices (restaurant eating) as 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evidenced by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diet history and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BMI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charset="0"/>
                        </a:rPr>
                        <a:t> of 35.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97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* Dependence mechanical ventilation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           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Excessive energy intake  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                 </a:t>
                      </a:r>
                      <a:r>
                        <a:rPr kumimoji="0" lang="en-US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r/t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high volume PN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            as 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evidenced by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RQ  &gt; 1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3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* Anorexia nervosa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     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undesirable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 food choices </a:t>
                      </a:r>
                      <a:r>
                        <a:rPr kumimoji="0" lang="en-US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r/t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 history of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  anorexia nervosa  &amp; self-limiting behavior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as evidenced by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diet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Hx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 and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wt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 loss of 5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Arial" charset="0"/>
                        </a:rPr>
                        <a:t>lb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3300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20688"/>
            <a:ext cx="7399784" cy="78730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Medical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en-US" b="1" dirty="0" err="1" smtClean="0">
                <a:solidFill>
                  <a:srgbClr val="FF0000"/>
                </a:solidFill>
              </a:rPr>
              <a:t>vs</a:t>
            </a:r>
            <a:r>
              <a:rPr lang="en-US" b="1" dirty="0">
                <a:solidFill>
                  <a:srgbClr val="0000FF"/>
                </a:solidFill>
              </a:rPr>
              <a:t>  </a:t>
            </a:r>
            <a:r>
              <a:rPr lang="en-US" b="1" dirty="0" smtClean="0">
                <a:solidFill>
                  <a:srgbClr val="0000FF"/>
                </a:solidFill>
              </a:rPr>
              <a:t>Nutritional </a:t>
            </a:r>
            <a:r>
              <a:rPr lang="en-US" b="1" dirty="0" err="1" smtClean="0">
                <a:solidFill>
                  <a:srgbClr val="0000FF"/>
                </a:solidFill>
              </a:rPr>
              <a:t>Dx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458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195496"/>
            <a:ext cx="9144000" cy="64670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6074132"/>
            <a:ext cx="6319359" cy="523220"/>
          </a:xfrm>
          <a:prstGeom prst="rect">
            <a:avLst/>
          </a:prstGeom>
          <a:solidFill>
            <a:srgbClr val="0000FF"/>
          </a:solidFill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การอบรมเชิงปฏิบัติการ </a:t>
            </a:r>
            <a:r>
              <a:rPr lang="en-US" b="1" dirty="0" smtClean="0">
                <a:solidFill>
                  <a:schemeClr val="bg1"/>
                </a:solidFill>
              </a:rPr>
              <a:t>“ </a:t>
            </a:r>
            <a:r>
              <a:rPr lang="th-TH" b="1" dirty="0" smtClean="0">
                <a:solidFill>
                  <a:schemeClr val="bg1"/>
                </a:solidFill>
              </a:rPr>
              <a:t>พยาบาล</a:t>
            </a:r>
            <a:r>
              <a:rPr lang="th-TH" b="1" dirty="0" err="1" smtClean="0">
                <a:solidFill>
                  <a:schemeClr val="bg1"/>
                </a:solidFill>
              </a:rPr>
              <a:t>โภชน</a:t>
            </a:r>
            <a:r>
              <a:rPr lang="th-TH" b="1" dirty="0" smtClean="0">
                <a:solidFill>
                  <a:schemeClr val="bg1"/>
                </a:solidFill>
              </a:rPr>
              <a:t>บำบัด </a:t>
            </a:r>
            <a:r>
              <a:rPr lang="en-US" b="1" dirty="0" smtClean="0">
                <a:solidFill>
                  <a:schemeClr val="bg1"/>
                </a:solidFill>
              </a:rPr>
              <a:t>“  </a:t>
            </a:r>
            <a:r>
              <a:rPr lang="en-US" sz="2400" b="1" dirty="0" smtClean="0">
                <a:solidFill>
                  <a:schemeClr val="bg1"/>
                </a:solidFill>
              </a:rPr>
              <a:t>2557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15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6074132"/>
            <a:ext cx="6210354" cy="523220"/>
          </a:xfrm>
          <a:prstGeom prst="rect">
            <a:avLst/>
          </a:prstGeom>
          <a:solidFill>
            <a:srgbClr val="0000FF"/>
          </a:solidFill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การอบรมเชิงปฏิบัติการ </a:t>
            </a:r>
            <a:r>
              <a:rPr lang="en-US" b="1" dirty="0" smtClean="0">
                <a:solidFill>
                  <a:schemeClr val="bg1"/>
                </a:solidFill>
              </a:rPr>
              <a:t>“ </a:t>
            </a:r>
            <a:r>
              <a:rPr lang="th-TH" b="1" dirty="0" smtClean="0">
                <a:solidFill>
                  <a:schemeClr val="bg1"/>
                </a:solidFill>
              </a:rPr>
              <a:t>พยาบาล</a:t>
            </a:r>
            <a:r>
              <a:rPr lang="th-TH" b="1" dirty="0" err="1" smtClean="0">
                <a:solidFill>
                  <a:schemeClr val="bg1"/>
                </a:solidFill>
              </a:rPr>
              <a:t>โภชน</a:t>
            </a:r>
            <a:r>
              <a:rPr lang="th-TH" b="1" dirty="0" smtClean="0">
                <a:solidFill>
                  <a:schemeClr val="bg1"/>
                </a:solidFill>
              </a:rPr>
              <a:t>บำบัด </a:t>
            </a:r>
            <a:r>
              <a:rPr lang="en-US" b="1" dirty="0" smtClean="0">
                <a:solidFill>
                  <a:schemeClr val="bg1"/>
                </a:solidFill>
              </a:rPr>
              <a:t>“  </a:t>
            </a:r>
            <a:r>
              <a:rPr lang="en-US" sz="2400" b="1" dirty="0" smtClean="0">
                <a:solidFill>
                  <a:schemeClr val="bg1"/>
                </a:solidFill>
              </a:rPr>
              <a:t>2558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6074132"/>
            <a:ext cx="6210354" cy="523220"/>
          </a:xfrm>
          <a:prstGeom prst="rect">
            <a:avLst/>
          </a:prstGeom>
          <a:solidFill>
            <a:srgbClr val="0000FF"/>
          </a:solidFill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การอบรมเชิงปฏิบัติการ </a:t>
            </a:r>
            <a:r>
              <a:rPr lang="en-US" b="1" dirty="0" smtClean="0">
                <a:solidFill>
                  <a:schemeClr val="bg1"/>
                </a:solidFill>
              </a:rPr>
              <a:t>“ </a:t>
            </a:r>
            <a:r>
              <a:rPr lang="th-TH" b="1" dirty="0" smtClean="0">
                <a:solidFill>
                  <a:schemeClr val="bg1"/>
                </a:solidFill>
              </a:rPr>
              <a:t>พยาบาล</a:t>
            </a:r>
            <a:r>
              <a:rPr lang="th-TH" b="1" dirty="0" err="1" smtClean="0">
                <a:solidFill>
                  <a:schemeClr val="bg1"/>
                </a:solidFill>
              </a:rPr>
              <a:t>โภชน</a:t>
            </a:r>
            <a:r>
              <a:rPr lang="th-TH" b="1" dirty="0" smtClean="0">
                <a:solidFill>
                  <a:schemeClr val="bg1"/>
                </a:solidFill>
              </a:rPr>
              <a:t>บำบัด </a:t>
            </a:r>
            <a:r>
              <a:rPr lang="en-US" b="1" dirty="0" smtClean="0">
                <a:solidFill>
                  <a:schemeClr val="bg1"/>
                </a:solidFill>
              </a:rPr>
              <a:t>“  </a:t>
            </a:r>
            <a:r>
              <a:rPr lang="en-US" sz="2400" b="1" dirty="0" smtClean="0">
                <a:solidFill>
                  <a:schemeClr val="bg1"/>
                </a:solidFill>
              </a:rPr>
              <a:t>2559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6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6074132"/>
            <a:ext cx="6210354" cy="523220"/>
          </a:xfrm>
          <a:prstGeom prst="rect">
            <a:avLst/>
          </a:prstGeom>
          <a:solidFill>
            <a:srgbClr val="0000FF"/>
          </a:solidFill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การอบรมเชิงปฏิบัติการ </a:t>
            </a:r>
            <a:r>
              <a:rPr lang="en-US" b="1" dirty="0" smtClean="0">
                <a:solidFill>
                  <a:schemeClr val="bg1"/>
                </a:solidFill>
              </a:rPr>
              <a:t>“ </a:t>
            </a:r>
            <a:r>
              <a:rPr lang="th-TH" b="1" dirty="0" smtClean="0">
                <a:solidFill>
                  <a:schemeClr val="bg1"/>
                </a:solidFill>
              </a:rPr>
              <a:t>พยาบาล</a:t>
            </a:r>
            <a:r>
              <a:rPr lang="th-TH" b="1" dirty="0" err="1" smtClean="0">
                <a:solidFill>
                  <a:schemeClr val="bg1"/>
                </a:solidFill>
              </a:rPr>
              <a:t>โภชน</a:t>
            </a:r>
            <a:r>
              <a:rPr lang="th-TH" b="1" dirty="0" smtClean="0">
                <a:solidFill>
                  <a:schemeClr val="bg1"/>
                </a:solidFill>
              </a:rPr>
              <a:t>บำบัด </a:t>
            </a:r>
            <a:r>
              <a:rPr lang="en-US" b="1" dirty="0" smtClean="0">
                <a:solidFill>
                  <a:schemeClr val="bg1"/>
                </a:solidFill>
              </a:rPr>
              <a:t>“  </a:t>
            </a:r>
            <a:r>
              <a:rPr lang="en-US" sz="2400" b="1" dirty="0" smtClean="0">
                <a:solidFill>
                  <a:schemeClr val="bg1"/>
                </a:solidFill>
              </a:rPr>
              <a:t>2560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8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077200" cy="1905000"/>
          </a:xfrm>
        </p:spPr>
        <p:txBody>
          <a:bodyPr/>
          <a:lstStyle/>
          <a:p>
            <a:r>
              <a:rPr lang="en-US" sz="10600" b="1" dirty="0" smtClean="0">
                <a:solidFill>
                  <a:srgbClr val="0000FF"/>
                </a:solidFill>
              </a:rPr>
              <a:t>conclusion</a:t>
            </a:r>
            <a:endParaRPr lang="en-US" sz="3600" dirty="0" smtClean="0">
              <a:solidFill>
                <a:srgbClr val="0000FF"/>
              </a:solidFill>
            </a:endParaRPr>
          </a:p>
        </p:txBody>
      </p:sp>
      <p:pic>
        <p:nvPicPr>
          <p:cNvPr id="121859" name="Picture 3" descr="CMPNG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4648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0" name="Freeform 4"/>
          <p:cNvSpPr>
            <a:spLocks/>
          </p:cNvSpPr>
          <p:nvPr/>
        </p:nvSpPr>
        <p:spPr bwMode="auto">
          <a:xfrm>
            <a:off x="452438" y="260350"/>
            <a:ext cx="8072437" cy="2684463"/>
          </a:xfrm>
          <a:custGeom>
            <a:avLst/>
            <a:gdLst>
              <a:gd name="T0" fmla="*/ 2147483647 w 5085"/>
              <a:gd name="T1" fmla="*/ 2147483647 h 1691"/>
              <a:gd name="T2" fmla="*/ 2147483647 w 5085"/>
              <a:gd name="T3" fmla="*/ 2147483647 h 1691"/>
              <a:gd name="T4" fmla="*/ 2147483647 w 5085"/>
              <a:gd name="T5" fmla="*/ 2147483647 h 1691"/>
              <a:gd name="T6" fmla="*/ 2147483647 w 5085"/>
              <a:gd name="T7" fmla="*/ 2147483647 h 1691"/>
              <a:gd name="T8" fmla="*/ 2147483647 w 5085"/>
              <a:gd name="T9" fmla="*/ 2147483647 h 1691"/>
              <a:gd name="T10" fmla="*/ 2147483647 w 5085"/>
              <a:gd name="T11" fmla="*/ 2147483647 h 1691"/>
              <a:gd name="T12" fmla="*/ 2147483647 w 5085"/>
              <a:gd name="T13" fmla="*/ 2147483647 h 1691"/>
              <a:gd name="T14" fmla="*/ 2147483647 w 5085"/>
              <a:gd name="T15" fmla="*/ 2147483647 h 1691"/>
              <a:gd name="T16" fmla="*/ 2147483647 w 5085"/>
              <a:gd name="T17" fmla="*/ 2147483647 h 1691"/>
              <a:gd name="T18" fmla="*/ 2147483647 w 5085"/>
              <a:gd name="T19" fmla="*/ 2147483647 h 1691"/>
              <a:gd name="T20" fmla="*/ 2147483647 w 5085"/>
              <a:gd name="T21" fmla="*/ 2147483647 h 1691"/>
              <a:gd name="T22" fmla="*/ 2147483647 w 5085"/>
              <a:gd name="T23" fmla="*/ 2147483647 h 1691"/>
              <a:gd name="T24" fmla="*/ 2147483647 w 5085"/>
              <a:gd name="T25" fmla="*/ 2147483647 h 1691"/>
              <a:gd name="T26" fmla="*/ 2147483647 w 5085"/>
              <a:gd name="T27" fmla="*/ 2147483647 h 1691"/>
              <a:gd name="T28" fmla="*/ 2147483647 w 5085"/>
              <a:gd name="T29" fmla="*/ 2147483647 h 1691"/>
              <a:gd name="T30" fmla="*/ 2147483647 w 5085"/>
              <a:gd name="T31" fmla="*/ 2147483647 h 1691"/>
              <a:gd name="T32" fmla="*/ 2147483647 w 5085"/>
              <a:gd name="T33" fmla="*/ 2147483647 h 1691"/>
              <a:gd name="T34" fmla="*/ 2147483647 w 5085"/>
              <a:gd name="T35" fmla="*/ 2147483647 h 1691"/>
              <a:gd name="T36" fmla="*/ 2147483647 w 5085"/>
              <a:gd name="T37" fmla="*/ 2147483647 h 1691"/>
              <a:gd name="T38" fmla="*/ 2147483647 w 5085"/>
              <a:gd name="T39" fmla="*/ 2147483647 h 1691"/>
              <a:gd name="T40" fmla="*/ 2147483647 w 5085"/>
              <a:gd name="T41" fmla="*/ 2147483647 h 1691"/>
              <a:gd name="T42" fmla="*/ 2147483647 w 5085"/>
              <a:gd name="T43" fmla="*/ 2147483647 h 1691"/>
              <a:gd name="T44" fmla="*/ 2147483647 w 5085"/>
              <a:gd name="T45" fmla="*/ 2147483647 h 1691"/>
              <a:gd name="T46" fmla="*/ 2147483647 w 5085"/>
              <a:gd name="T47" fmla="*/ 2147483647 h 1691"/>
              <a:gd name="T48" fmla="*/ 2147483647 w 5085"/>
              <a:gd name="T49" fmla="*/ 2147483647 h 1691"/>
              <a:gd name="T50" fmla="*/ 2147483647 w 5085"/>
              <a:gd name="T51" fmla="*/ 2147483647 h 1691"/>
              <a:gd name="T52" fmla="*/ 2147483647 w 5085"/>
              <a:gd name="T53" fmla="*/ 2147483647 h 1691"/>
              <a:gd name="T54" fmla="*/ 2147483647 w 5085"/>
              <a:gd name="T55" fmla="*/ 2147483647 h 1691"/>
              <a:gd name="T56" fmla="*/ 2147483647 w 5085"/>
              <a:gd name="T57" fmla="*/ 2147483647 h 1691"/>
              <a:gd name="T58" fmla="*/ 2147483647 w 5085"/>
              <a:gd name="T59" fmla="*/ 2147483647 h 1691"/>
              <a:gd name="T60" fmla="*/ 2147483647 w 5085"/>
              <a:gd name="T61" fmla="*/ 2147483647 h 1691"/>
              <a:gd name="T62" fmla="*/ 2147483647 w 5085"/>
              <a:gd name="T63" fmla="*/ 2147483647 h 1691"/>
              <a:gd name="T64" fmla="*/ 2147483647 w 5085"/>
              <a:gd name="T65" fmla="*/ 2147483647 h 1691"/>
              <a:gd name="T66" fmla="*/ 2147483647 w 5085"/>
              <a:gd name="T67" fmla="*/ 2147483647 h 1691"/>
              <a:gd name="T68" fmla="*/ 2147483647 w 5085"/>
              <a:gd name="T69" fmla="*/ 2147483647 h 1691"/>
              <a:gd name="T70" fmla="*/ 2147483647 w 5085"/>
              <a:gd name="T71" fmla="*/ 2147483647 h 1691"/>
              <a:gd name="T72" fmla="*/ 2147483647 w 5085"/>
              <a:gd name="T73" fmla="*/ 2147483647 h 1691"/>
              <a:gd name="T74" fmla="*/ 2147483647 w 5085"/>
              <a:gd name="T75" fmla="*/ 2147483647 h 1691"/>
              <a:gd name="T76" fmla="*/ 2147483647 w 5085"/>
              <a:gd name="T77" fmla="*/ 2147483647 h 1691"/>
              <a:gd name="T78" fmla="*/ 2147483647 w 5085"/>
              <a:gd name="T79" fmla="*/ 2147483647 h 1691"/>
              <a:gd name="T80" fmla="*/ 2147483647 w 5085"/>
              <a:gd name="T81" fmla="*/ 2147483647 h 1691"/>
              <a:gd name="T82" fmla="*/ 2147483647 w 5085"/>
              <a:gd name="T83" fmla="*/ 2147483647 h 1691"/>
              <a:gd name="T84" fmla="*/ 2147483647 w 5085"/>
              <a:gd name="T85" fmla="*/ 2147483647 h 1691"/>
              <a:gd name="T86" fmla="*/ 2147483647 w 5085"/>
              <a:gd name="T87" fmla="*/ 2147483647 h 1691"/>
              <a:gd name="T88" fmla="*/ 2147483647 w 5085"/>
              <a:gd name="T89" fmla="*/ 2147483647 h 1691"/>
              <a:gd name="T90" fmla="*/ 2147483647 w 5085"/>
              <a:gd name="T91" fmla="*/ 2147483647 h 1691"/>
              <a:gd name="T92" fmla="*/ 2147483647 w 5085"/>
              <a:gd name="T93" fmla="*/ 2147483647 h 1691"/>
              <a:gd name="T94" fmla="*/ 2147483647 w 5085"/>
              <a:gd name="T95" fmla="*/ 2147483647 h 1691"/>
              <a:gd name="T96" fmla="*/ 2147483647 w 5085"/>
              <a:gd name="T97" fmla="*/ 2147483647 h 1691"/>
              <a:gd name="T98" fmla="*/ 2147483647 w 5085"/>
              <a:gd name="T99" fmla="*/ 2147483647 h 1691"/>
              <a:gd name="T100" fmla="*/ 2147483647 w 5085"/>
              <a:gd name="T101" fmla="*/ 2147483647 h 1691"/>
              <a:gd name="T102" fmla="*/ 2147483647 w 5085"/>
              <a:gd name="T103" fmla="*/ 2147483647 h 1691"/>
              <a:gd name="T104" fmla="*/ 2147483647 w 5085"/>
              <a:gd name="T105" fmla="*/ 2147483647 h 1691"/>
              <a:gd name="T106" fmla="*/ 2147483647 w 5085"/>
              <a:gd name="T107" fmla="*/ 2147483647 h 1691"/>
              <a:gd name="T108" fmla="*/ 2147483647 w 5085"/>
              <a:gd name="T109" fmla="*/ 2147483647 h 1691"/>
              <a:gd name="T110" fmla="*/ 2147483647 w 5085"/>
              <a:gd name="T111" fmla="*/ 2147483647 h 169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085"/>
              <a:gd name="T169" fmla="*/ 0 h 1691"/>
              <a:gd name="T170" fmla="*/ 5085 w 5085"/>
              <a:gd name="T171" fmla="*/ 1691 h 169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085" h="1691">
                <a:moveTo>
                  <a:pt x="1731" y="251"/>
                </a:moveTo>
                <a:cubicBezTo>
                  <a:pt x="1669" y="248"/>
                  <a:pt x="1607" y="248"/>
                  <a:pt x="1545" y="243"/>
                </a:cubicBezTo>
                <a:cubicBezTo>
                  <a:pt x="1507" y="240"/>
                  <a:pt x="1488" y="210"/>
                  <a:pt x="1460" y="192"/>
                </a:cubicBezTo>
                <a:cubicBezTo>
                  <a:pt x="1440" y="179"/>
                  <a:pt x="1407" y="172"/>
                  <a:pt x="1384" y="166"/>
                </a:cubicBezTo>
                <a:cubicBezTo>
                  <a:pt x="1349" y="140"/>
                  <a:pt x="1322" y="137"/>
                  <a:pt x="1282" y="124"/>
                </a:cubicBezTo>
                <a:cubicBezTo>
                  <a:pt x="1265" y="127"/>
                  <a:pt x="1247" y="125"/>
                  <a:pt x="1231" y="132"/>
                </a:cubicBezTo>
                <a:cubicBezTo>
                  <a:pt x="1213" y="140"/>
                  <a:pt x="1188" y="192"/>
                  <a:pt x="1172" y="209"/>
                </a:cubicBezTo>
                <a:cubicBezTo>
                  <a:pt x="1162" y="236"/>
                  <a:pt x="1130" y="285"/>
                  <a:pt x="1130" y="285"/>
                </a:cubicBezTo>
                <a:cubicBezTo>
                  <a:pt x="1000" y="268"/>
                  <a:pt x="880" y="210"/>
                  <a:pt x="757" y="166"/>
                </a:cubicBezTo>
                <a:cubicBezTo>
                  <a:pt x="686" y="169"/>
                  <a:pt x="615" y="164"/>
                  <a:pt x="545" y="175"/>
                </a:cubicBezTo>
                <a:cubicBezTo>
                  <a:pt x="520" y="179"/>
                  <a:pt x="477" y="209"/>
                  <a:pt x="477" y="209"/>
                </a:cubicBezTo>
                <a:cubicBezTo>
                  <a:pt x="471" y="217"/>
                  <a:pt x="464" y="225"/>
                  <a:pt x="460" y="234"/>
                </a:cubicBezTo>
                <a:cubicBezTo>
                  <a:pt x="456" y="242"/>
                  <a:pt x="461" y="259"/>
                  <a:pt x="452" y="260"/>
                </a:cubicBezTo>
                <a:cubicBezTo>
                  <a:pt x="426" y="263"/>
                  <a:pt x="376" y="243"/>
                  <a:pt x="376" y="243"/>
                </a:cubicBezTo>
                <a:cubicBezTo>
                  <a:pt x="254" y="182"/>
                  <a:pt x="142" y="291"/>
                  <a:pt x="79" y="387"/>
                </a:cubicBezTo>
                <a:cubicBezTo>
                  <a:pt x="70" y="415"/>
                  <a:pt x="55" y="435"/>
                  <a:pt x="45" y="463"/>
                </a:cubicBezTo>
                <a:cubicBezTo>
                  <a:pt x="48" y="505"/>
                  <a:pt x="45" y="549"/>
                  <a:pt x="54" y="590"/>
                </a:cubicBezTo>
                <a:cubicBezTo>
                  <a:pt x="57" y="602"/>
                  <a:pt x="72" y="605"/>
                  <a:pt x="79" y="615"/>
                </a:cubicBezTo>
                <a:cubicBezTo>
                  <a:pt x="84" y="623"/>
                  <a:pt x="85" y="632"/>
                  <a:pt x="88" y="641"/>
                </a:cubicBezTo>
                <a:cubicBezTo>
                  <a:pt x="77" y="672"/>
                  <a:pt x="37" y="725"/>
                  <a:pt x="37" y="725"/>
                </a:cubicBezTo>
                <a:cubicBezTo>
                  <a:pt x="25" y="784"/>
                  <a:pt x="5" y="856"/>
                  <a:pt x="62" y="895"/>
                </a:cubicBezTo>
                <a:cubicBezTo>
                  <a:pt x="49" y="935"/>
                  <a:pt x="27" y="973"/>
                  <a:pt x="11" y="1013"/>
                </a:cubicBezTo>
                <a:cubicBezTo>
                  <a:pt x="18" y="1118"/>
                  <a:pt x="0" y="1234"/>
                  <a:pt x="105" y="1293"/>
                </a:cubicBezTo>
                <a:cubicBezTo>
                  <a:pt x="128" y="1306"/>
                  <a:pt x="199" y="1309"/>
                  <a:pt x="206" y="1310"/>
                </a:cubicBezTo>
                <a:cubicBezTo>
                  <a:pt x="221" y="1380"/>
                  <a:pt x="256" y="1416"/>
                  <a:pt x="299" y="1471"/>
                </a:cubicBezTo>
                <a:cubicBezTo>
                  <a:pt x="309" y="1484"/>
                  <a:pt x="313" y="1502"/>
                  <a:pt x="325" y="1513"/>
                </a:cubicBezTo>
                <a:cubicBezTo>
                  <a:pt x="342" y="1528"/>
                  <a:pt x="366" y="1534"/>
                  <a:pt x="384" y="1547"/>
                </a:cubicBezTo>
                <a:cubicBezTo>
                  <a:pt x="452" y="1597"/>
                  <a:pt x="379" y="1570"/>
                  <a:pt x="469" y="1615"/>
                </a:cubicBezTo>
                <a:cubicBezTo>
                  <a:pt x="526" y="1643"/>
                  <a:pt x="586" y="1663"/>
                  <a:pt x="647" y="1683"/>
                </a:cubicBezTo>
                <a:cubicBezTo>
                  <a:pt x="686" y="1677"/>
                  <a:pt x="726" y="1675"/>
                  <a:pt x="765" y="1666"/>
                </a:cubicBezTo>
                <a:cubicBezTo>
                  <a:pt x="773" y="1664"/>
                  <a:pt x="824" y="1624"/>
                  <a:pt x="825" y="1623"/>
                </a:cubicBezTo>
                <a:cubicBezTo>
                  <a:pt x="855" y="1601"/>
                  <a:pt x="882" y="1589"/>
                  <a:pt x="918" y="1581"/>
                </a:cubicBezTo>
                <a:cubicBezTo>
                  <a:pt x="941" y="1584"/>
                  <a:pt x="966" y="1577"/>
                  <a:pt x="986" y="1589"/>
                </a:cubicBezTo>
                <a:cubicBezTo>
                  <a:pt x="999" y="1597"/>
                  <a:pt x="996" y="1618"/>
                  <a:pt x="1003" y="1632"/>
                </a:cubicBezTo>
                <a:cubicBezTo>
                  <a:pt x="1022" y="1667"/>
                  <a:pt x="1031" y="1668"/>
                  <a:pt x="1062" y="1691"/>
                </a:cubicBezTo>
                <a:cubicBezTo>
                  <a:pt x="1090" y="1688"/>
                  <a:pt x="1120" y="1691"/>
                  <a:pt x="1147" y="1683"/>
                </a:cubicBezTo>
                <a:cubicBezTo>
                  <a:pt x="1191" y="1670"/>
                  <a:pt x="1211" y="1617"/>
                  <a:pt x="1240" y="1581"/>
                </a:cubicBezTo>
                <a:cubicBezTo>
                  <a:pt x="1289" y="1519"/>
                  <a:pt x="1339" y="1473"/>
                  <a:pt x="1418" y="1454"/>
                </a:cubicBezTo>
                <a:cubicBezTo>
                  <a:pt x="1438" y="1460"/>
                  <a:pt x="1459" y="1462"/>
                  <a:pt x="1477" y="1471"/>
                </a:cubicBezTo>
                <a:cubicBezTo>
                  <a:pt x="1505" y="1485"/>
                  <a:pt x="1499" y="1502"/>
                  <a:pt x="1519" y="1522"/>
                </a:cubicBezTo>
                <a:cubicBezTo>
                  <a:pt x="1535" y="1538"/>
                  <a:pt x="1554" y="1548"/>
                  <a:pt x="1570" y="1564"/>
                </a:cubicBezTo>
                <a:cubicBezTo>
                  <a:pt x="1607" y="1549"/>
                  <a:pt x="1627" y="1526"/>
                  <a:pt x="1663" y="1513"/>
                </a:cubicBezTo>
                <a:cubicBezTo>
                  <a:pt x="1735" y="1457"/>
                  <a:pt x="1765" y="1440"/>
                  <a:pt x="1850" y="1420"/>
                </a:cubicBezTo>
                <a:cubicBezTo>
                  <a:pt x="1864" y="1423"/>
                  <a:pt x="1880" y="1420"/>
                  <a:pt x="1892" y="1428"/>
                </a:cubicBezTo>
                <a:cubicBezTo>
                  <a:pt x="1919" y="1445"/>
                  <a:pt x="1923" y="1489"/>
                  <a:pt x="1934" y="1513"/>
                </a:cubicBezTo>
                <a:cubicBezTo>
                  <a:pt x="1948" y="1545"/>
                  <a:pt x="1954" y="1540"/>
                  <a:pt x="1985" y="1556"/>
                </a:cubicBezTo>
                <a:cubicBezTo>
                  <a:pt x="2035" y="1544"/>
                  <a:pt x="2065" y="1525"/>
                  <a:pt x="2112" y="1513"/>
                </a:cubicBezTo>
                <a:cubicBezTo>
                  <a:pt x="2154" y="1485"/>
                  <a:pt x="2183" y="1469"/>
                  <a:pt x="2231" y="1454"/>
                </a:cubicBezTo>
                <a:cubicBezTo>
                  <a:pt x="2259" y="1462"/>
                  <a:pt x="2291" y="1463"/>
                  <a:pt x="2315" y="1479"/>
                </a:cubicBezTo>
                <a:cubicBezTo>
                  <a:pt x="2325" y="1486"/>
                  <a:pt x="2331" y="1498"/>
                  <a:pt x="2341" y="1505"/>
                </a:cubicBezTo>
                <a:cubicBezTo>
                  <a:pt x="2356" y="1515"/>
                  <a:pt x="2390" y="1524"/>
                  <a:pt x="2409" y="1530"/>
                </a:cubicBezTo>
                <a:cubicBezTo>
                  <a:pt x="2446" y="1527"/>
                  <a:pt x="2483" y="1527"/>
                  <a:pt x="2519" y="1522"/>
                </a:cubicBezTo>
                <a:cubicBezTo>
                  <a:pt x="2549" y="1518"/>
                  <a:pt x="2583" y="1489"/>
                  <a:pt x="2612" y="1479"/>
                </a:cubicBezTo>
                <a:cubicBezTo>
                  <a:pt x="2629" y="1473"/>
                  <a:pt x="2646" y="1468"/>
                  <a:pt x="2663" y="1462"/>
                </a:cubicBezTo>
                <a:cubicBezTo>
                  <a:pt x="2671" y="1459"/>
                  <a:pt x="2688" y="1454"/>
                  <a:pt x="2688" y="1454"/>
                </a:cubicBezTo>
                <a:cubicBezTo>
                  <a:pt x="2708" y="1460"/>
                  <a:pt x="2728" y="1463"/>
                  <a:pt x="2747" y="1471"/>
                </a:cubicBezTo>
                <a:cubicBezTo>
                  <a:pt x="2760" y="1477"/>
                  <a:pt x="2768" y="1491"/>
                  <a:pt x="2781" y="1496"/>
                </a:cubicBezTo>
                <a:cubicBezTo>
                  <a:pt x="2811" y="1508"/>
                  <a:pt x="2875" y="1522"/>
                  <a:pt x="2875" y="1522"/>
                </a:cubicBezTo>
                <a:cubicBezTo>
                  <a:pt x="2965" y="1513"/>
                  <a:pt x="3056" y="1506"/>
                  <a:pt x="3146" y="1496"/>
                </a:cubicBezTo>
                <a:cubicBezTo>
                  <a:pt x="3216" y="1488"/>
                  <a:pt x="3293" y="1427"/>
                  <a:pt x="3357" y="1395"/>
                </a:cubicBezTo>
                <a:cubicBezTo>
                  <a:pt x="3417" y="1413"/>
                  <a:pt x="3343" y="1387"/>
                  <a:pt x="3425" y="1437"/>
                </a:cubicBezTo>
                <a:cubicBezTo>
                  <a:pt x="3441" y="1447"/>
                  <a:pt x="3473" y="1456"/>
                  <a:pt x="3493" y="1462"/>
                </a:cubicBezTo>
                <a:cubicBezTo>
                  <a:pt x="3538" y="1459"/>
                  <a:pt x="3584" y="1464"/>
                  <a:pt x="3628" y="1454"/>
                </a:cubicBezTo>
                <a:cubicBezTo>
                  <a:pt x="3648" y="1449"/>
                  <a:pt x="3679" y="1420"/>
                  <a:pt x="3679" y="1420"/>
                </a:cubicBezTo>
                <a:cubicBezTo>
                  <a:pt x="3701" y="1427"/>
                  <a:pt x="3716" y="1452"/>
                  <a:pt x="3739" y="1454"/>
                </a:cubicBezTo>
                <a:cubicBezTo>
                  <a:pt x="3781" y="1458"/>
                  <a:pt x="3824" y="1448"/>
                  <a:pt x="3866" y="1445"/>
                </a:cubicBezTo>
                <a:cubicBezTo>
                  <a:pt x="3900" y="1437"/>
                  <a:pt x="3917" y="1425"/>
                  <a:pt x="3950" y="1437"/>
                </a:cubicBezTo>
                <a:cubicBezTo>
                  <a:pt x="3970" y="1498"/>
                  <a:pt x="4006" y="1568"/>
                  <a:pt x="4069" y="1598"/>
                </a:cubicBezTo>
                <a:cubicBezTo>
                  <a:pt x="4101" y="1613"/>
                  <a:pt x="4171" y="1632"/>
                  <a:pt x="4171" y="1632"/>
                </a:cubicBezTo>
                <a:cubicBezTo>
                  <a:pt x="4230" y="1629"/>
                  <a:pt x="4290" y="1633"/>
                  <a:pt x="4348" y="1623"/>
                </a:cubicBezTo>
                <a:cubicBezTo>
                  <a:pt x="4360" y="1621"/>
                  <a:pt x="4364" y="1605"/>
                  <a:pt x="4374" y="1598"/>
                </a:cubicBezTo>
                <a:cubicBezTo>
                  <a:pt x="4425" y="1562"/>
                  <a:pt x="4483" y="1507"/>
                  <a:pt x="4543" y="1488"/>
                </a:cubicBezTo>
                <a:cubicBezTo>
                  <a:pt x="4569" y="1561"/>
                  <a:pt x="4626" y="1527"/>
                  <a:pt x="4704" y="1522"/>
                </a:cubicBezTo>
                <a:cubicBezTo>
                  <a:pt x="4737" y="1497"/>
                  <a:pt x="4760" y="1472"/>
                  <a:pt x="4797" y="1454"/>
                </a:cubicBezTo>
                <a:cubicBezTo>
                  <a:pt x="4869" y="1467"/>
                  <a:pt x="4980" y="1491"/>
                  <a:pt x="5035" y="1454"/>
                </a:cubicBezTo>
                <a:cubicBezTo>
                  <a:pt x="5068" y="1432"/>
                  <a:pt x="5029" y="1375"/>
                  <a:pt x="5026" y="1335"/>
                </a:cubicBezTo>
                <a:cubicBezTo>
                  <a:pt x="5040" y="1162"/>
                  <a:pt x="5017" y="1271"/>
                  <a:pt x="5077" y="1183"/>
                </a:cubicBezTo>
                <a:cubicBezTo>
                  <a:pt x="5074" y="1143"/>
                  <a:pt x="5074" y="1103"/>
                  <a:pt x="5068" y="1064"/>
                </a:cubicBezTo>
                <a:cubicBezTo>
                  <a:pt x="5065" y="1046"/>
                  <a:pt x="5057" y="1030"/>
                  <a:pt x="5051" y="1013"/>
                </a:cubicBezTo>
                <a:cubicBezTo>
                  <a:pt x="5048" y="1005"/>
                  <a:pt x="5043" y="988"/>
                  <a:pt x="5043" y="988"/>
                </a:cubicBezTo>
                <a:cubicBezTo>
                  <a:pt x="5046" y="946"/>
                  <a:pt x="5041" y="902"/>
                  <a:pt x="5051" y="861"/>
                </a:cubicBezTo>
                <a:cubicBezTo>
                  <a:pt x="5053" y="851"/>
                  <a:pt x="5070" y="852"/>
                  <a:pt x="5077" y="844"/>
                </a:cubicBezTo>
                <a:cubicBezTo>
                  <a:pt x="5083" y="837"/>
                  <a:pt x="5082" y="827"/>
                  <a:pt x="5085" y="819"/>
                </a:cubicBezTo>
                <a:cubicBezTo>
                  <a:pt x="5075" y="767"/>
                  <a:pt x="5071" y="710"/>
                  <a:pt x="5035" y="666"/>
                </a:cubicBezTo>
                <a:cubicBezTo>
                  <a:pt x="4996" y="618"/>
                  <a:pt x="4964" y="571"/>
                  <a:pt x="4941" y="514"/>
                </a:cubicBezTo>
                <a:cubicBezTo>
                  <a:pt x="4944" y="491"/>
                  <a:pt x="4946" y="468"/>
                  <a:pt x="4950" y="446"/>
                </a:cubicBezTo>
                <a:cubicBezTo>
                  <a:pt x="4952" y="437"/>
                  <a:pt x="4960" y="429"/>
                  <a:pt x="4958" y="420"/>
                </a:cubicBezTo>
                <a:cubicBezTo>
                  <a:pt x="4953" y="393"/>
                  <a:pt x="4936" y="394"/>
                  <a:pt x="4916" y="387"/>
                </a:cubicBezTo>
                <a:cubicBezTo>
                  <a:pt x="4852" y="365"/>
                  <a:pt x="4780" y="347"/>
                  <a:pt x="4713" y="336"/>
                </a:cubicBezTo>
                <a:cubicBezTo>
                  <a:pt x="4699" y="309"/>
                  <a:pt x="4695" y="277"/>
                  <a:pt x="4679" y="251"/>
                </a:cubicBezTo>
                <a:cubicBezTo>
                  <a:pt x="4660" y="221"/>
                  <a:pt x="4579" y="207"/>
                  <a:pt x="4552" y="200"/>
                </a:cubicBezTo>
                <a:cubicBezTo>
                  <a:pt x="4409" y="162"/>
                  <a:pt x="4270" y="171"/>
                  <a:pt x="4120" y="166"/>
                </a:cubicBezTo>
                <a:cubicBezTo>
                  <a:pt x="4103" y="118"/>
                  <a:pt x="4086" y="116"/>
                  <a:pt x="4035" y="107"/>
                </a:cubicBezTo>
                <a:cubicBezTo>
                  <a:pt x="3998" y="110"/>
                  <a:pt x="3961" y="108"/>
                  <a:pt x="3925" y="116"/>
                </a:cubicBezTo>
                <a:cubicBezTo>
                  <a:pt x="3900" y="122"/>
                  <a:pt x="3882" y="146"/>
                  <a:pt x="3857" y="149"/>
                </a:cubicBezTo>
                <a:cubicBezTo>
                  <a:pt x="3834" y="152"/>
                  <a:pt x="3812" y="155"/>
                  <a:pt x="3789" y="158"/>
                </a:cubicBezTo>
                <a:cubicBezTo>
                  <a:pt x="3717" y="181"/>
                  <a:pt x="3726" y="174"/>
                  <a:pt x="3620" y="166"/>
                </a:cubicBezTo>
                <a:cubicBezTo>
                  <a:pt x="3441" y="109"/>
                  <a:pt x="3257" y="128"/>
                  <a:pt x="3069" y="124"/>
                </a:cubicBezTo>
                <a:cubicBezTo>
                  <a:pt x="3056" y="82"/>
                  <a:pt x="3034" y="67"/>
                  <a:pt x="2993" y="56"/>
                </a:cubicBezTo>
                <a:cubicBezTo>
                  <a:pt x="2945" y="63"/>
                  <a:pt x="2892" y="58"/>
                  <a:pt x="2849" y="82"/>
                </a:cubicBezTo>
                <a:cubicBezTo>
                  <a:pt x="2831" y="92"/>
                  <a:pt x="2798" y="116"/>
                  <a:pt x="2798" y="116"/>
                </a:cubicBezTo>
                <a:cubicBezTo>
                  <a:pt x="2787" y="81"/>
                  <a:pt x="2769" y="68"/>
                  <a:pt x="2739" y="48"/>
                </a:cubicBezTo>
                <a:cubicBezTo>
                  <a:pt x="2579" y="54"/>
                  <a:pt x="2538" y="29"/>
                  <a:pt x="2443" y="124"/>
                </a:cubicBezTo>
                <a:cubicBezTo>
                  <a:pt x="2432" y="118"/>
                  <a:pt x="2421" y="112"/>
                  <a:pt x="2409" y="107"/>
                </a:cubicBezTo>
                <a:cubicBezTo>
                  <a:pt x="2401" y="104"/>
                  <a:pt x="2389" y="105"/>
                  <a:pt x="2383" y="99"/>
                </a:cubicBezTo>
                <a:cubicBezTo>
                  <a:pt x="2327" y="45"/>
                  <a:pt x="2402" y="78"/>
                  <a:pt x="2341" y="56"/>
                </a:cubicBezTo>
                <a:cubicBezTo>
                  <a:pt x="2283" y="0"/>
                  <a:pt x="2250" y="27"/>
                  <a:pt x="2180" y="56"/>
                </a:cubicBezTo>
                <a:cubicBezTo>
                  <a:pt x="2155" y="82"/>
                  <a:pt x="2146" y="104"/>
                  <a:pt x="2112" y="116"/>
                </a:cubicBezTo>
                <a:cubicBezTo>
                  <a:pt x="2058" y="102"/>
                  <a:pt x="2088" y="100"/>
                  <a:pt x="2027" y="141"/>
                </a:cubicBezTo>
                <a:cubicBezTo>
                  <a:pt x="1980" y="172"/>
                  <a:pt x="1914" y="146"/>
                  <a:pt x="1858" y="149"/>
                </a:cubicBezTo>
                <a:cubicBezTo>
                  <a:pt x="1830" y="168"/>
                  <a:pt x="1818" y="191"/>
                  <a:pt x="1790" y="209"/>
                </a:cubicBezTo>
                <a:cubicBezTo>
                  <a:pt x="1785" y="225"/>
                  <a:pt x="1783" y="276"/>
                  <a:pt x="1748" y="268"/>
                </a:cubicBezTo>
                <a:cubicBezTo>
                  <a:pt x="1740" y="266"/>
                  <a:pt x="1737" y="257"/>
                  <a:pt x="1731" y="251"/>
                </a:cubicBezTo>
                <a:close/>
              </a:path>
            </a:pathLst>
          </a:custGeom>
          <a:noFill/>
          <a:ln w="57150" cmpd="sng">
            <a:solidFill>
              <a:srgbClr val="FF66FF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76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57200"/>
            <a:ext cx="8936037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228600" y="1600200"/>
            <a:ext cx="914400" cy="46540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Oval 9"/>
          <p:cNvSpPr>
            <a:spLocks noChangeArrowheads="1"/>
          </p:cNvSpPr>
          <p:nvPr/>
        </p:nvSpPr>
        <p:spPr bwMode="auto">
          <a:xfrm>
            <a:off x="762000" y="3962400"/>
            <a:ext cx="685800" cy="486508"/>
          </a:xfrm>
          <a:prstGeom prst="ellips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Oval 10"/>
          <p:cNvSpPr>
            <a:spLocks noChangeArrowheads="1"/>
          </p:cNvSpPr>
          <p:nvPr/>
        </p:nvSpPr>
        <p:spPr bwMode="auto">
          <a:xfrm>
            <a:off x="914400" y="2514600"/>
            <a:ext cx="1066800" cy="486508"/>
          </a:xfrm>
          <a:prstGeom prst="ellipse">
            <a:avLst/>
          </a:prstGeom>
          <a:noFill/>
          <a:ln w="28575">
            <a:solidFill>
              <a:srgbClr val="17DF1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28600" y="2895600"/>
            <a:ext cx="914400" cy="778412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28600" y="4677508"/>
            <a:ext cx="990600" cy="778412"/>
          </a:xfrm>
          <a:prstGeom prst="rect">
            <a:avLst/>
          </a:prstGeom>
          <a:noFill/>
          <a:ln w="57150">
            <a:solidFill>
              <a:srgbClr val="FF00FF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676400" y="4678680"/>
            <a:ext cx="1219200" cy="126492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429000" y="4678680"/>
            <a:ext cx="1447800" cy="1264920"/>
          </a:xfrm>
          <a:prstGeom prst="rect">
            <a:avLst/>
          </a:prstGeom>
          <a:noFill/>
          <a:ln w="57150">
            <a:solidFill>
              <a:srgbClr val="FF00FF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486400" y="3200400"/>
            <a:ext cx="990600" cy="68111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676400" y="2895600"/>
            <a:ext cx="1143000" cy="778412"/>
          </a:xfrm>
          <a:prstGeom prst="rect">
            <a:avLst/>
          </a:prstGeom>
          <a:noFill/>
          <a:ln w="28575">
            <a:solidFill>
              <a:srgbClr val="17DF1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3429000" y="457200"/>
            <a:ext cx="1143000" cy="457200"/>
          </a:xfrm>
          <a:prstGeom prst="ellipse">
            <a:avLst/>
          </a:prstGeom>
          <a:noFill/>
          <a:ln w="28575">
            <a:solidFill>
              <a:srgbClr val="17DF1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334000" y="4724400"/>
            <a:ext cx="1295400" cy="1848729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9" name="Picture 2" descr="D:\BNT 2013 new concencus\รูป นิตย์ พวงสุด 9-2\IMG_4155.JPG"/>
          <p:cNvPicPr>
            <a:picLocks noChangeAspect="1" noChangeArrowheads="1"/>
          </p:cNvPicPr>
          <p:nvPr/>
        </p:nvPicPr>
        <p:blipFill>
          <a:blip r:embed="rId3" cstate="print">
            <a:lum bright="18000" contrast="7000"/>
          </a:blip>
          <a:srcRect l="28185" r="9963"/>
          <a:stretch>
            <a:fillRect/>
          </a:stretch>
        </p:blipFill>
        <p:spPr bwMode="auto">
          <a:xfrm rot="16200000">
            <a:off x="685507" y="-152693"/>
            <a:ext cx="914984" cy="1981200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5410200" y="1447800"/>
            <a:ext cx="1295400" cy="914400"/>
          </a:xfrm>
          <a:prstGeom prst="rect">
            <a:avLst/>
          </a:prstGeom>
          <a:noFill/>
          <a:ln w="38100">
            <a:solidFill>
              <a:srgbClr val="17DF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908119" y="380414"/>
            <a:ext cx="2007281" cy="584775"/>
          </a:xfrm>
          <a:prstGeom prst="rect">
            <a:avLst/>
          </a:prstGeom>
          <a:solidFill>
            <a:srgbClr val="BD03BD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HA,  JCI</a:t>
            </a:r>
            <a:endParaRPr lang="en-US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6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7" grpId="0" animBg="1"/>
      <p:bldP spid="1536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478" y="3397645"/>
            <a:ext cx="6381898" cy="18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39480"/>
            <a:ext cx="3285130" cy="19734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478323"/>
            <a:ext cx="1375698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Medical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5550331"/>
            <a:ext cx="137993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 Nursing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5716706"/>
            <a:ext cx="16078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Pharmacist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82136" y="5478323"/>
            <a:ext cx="149432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Nutrition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 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647" y="334397"/>
            <a:ext cx="8717841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แนวทางการ</a:t>
            </a:r>
            <a:r>
              <a:rPr lang="th-TH" sz="3600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sz="3600" b="1" dirty="0" smtClean="0">
                <a:solidFill>
                  <a:srgbClr val="0000FF"/>
                </a:solidFill>
              </a:rPr>
              <a:t>.ด้าน</a:t>
            </a:r>
            <a:r>
              <a:rPr lang="th-TH" sz="36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 </a:t>
            </a:r>
            <a:r>
              <a:rPr lang="th-TH" b="1" dirty="0" smtClean="0">
                <a:solidFill>
                  <a:srgbClr val="0000FF"/>
                </a:solidFill>
              </a:rPr>
              <a:t>(</a:t>
            </a:r>
            <a:r>
              <a:rPr lang="en-US" b="1" dirty="0" smtClean="0">
                <a:solidFill>
                  <a:srgbClr val="0000FF"/>
                </a:solidFill>
              </a:rPr>
              <a:t>Nutrition Care Process</a:t>
            </a:r>
            <a:r>
              <a:rPr lang="en-US" sz="1600" dirty="0" smtClean="0">
                <a:solidFill>
                  <a:srgbClr val="0000FF"/>
                </a:solidFill>
              </a:rPr>
              <a:t>)</a:t>
            </a:r>
            <a:endParaRPr lang="th-TH" sz="4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8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 descr="plan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65219" name="WordArt 3"/>
          <p:cNvSpPr>
            <a:spLocks noChangeArrowheads="1" noChangeShapeType="1" noTextEdit="1"/>
          </p:cNvSpPr>
          <p:nvPr/>
        </p:nvSpPr>
        <p:spPr bwMode="auto">
          <a:xfrm>
            <a:off x="611188" y="1268413"/>
            <a:ext cx="7993062" cy="28082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7708"/>
                <a:gd name="adj2" fmla="val 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4727" dir="842175" algn="ctr" rotWithShape="0">
                    <a:schemeClr val="bg2">
                      <a:alpha val="50000"/>
                    </a:schemeClr>
                  </a:outerShdw>
                </a:effectLst>
                <a:latin typeface="Elephant"/>
              </a:rPr>
              <a:t>THANK  YOU</a:t>
            </a:r>
          </a:p>
        </p:txBody>
      </p:sp>
      <p:pic>
        <p:nvPicPr>
          <p:cNvPr id="265220" name="Picture 4" descr="butflyer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308100" y="4167188"/>
            <a:ext cx="612775" cy="393700"/>
          </a:xfrm>
          <a:noFill/>
        </p:spPr>
      </p:pic>
      <p:pic>
        <p:nvPicPr>
          <p:cNvPr id="265221" name="Picture 5" descr="butflyer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7019925" y="4167188"/>
            <a:ext cx="612775" cy="458787"/>
          </a:xfrm>
          <a:noFill/>
        </p:spPr>
      </p:pic>
    </p:spTree>
    <p:extLst>
      <p:ext uri="{BB962C8B-B14F-4D97-AF65-F5344CB8AC3E}">
        <p14:creationId xmlns:p14="http://schemas.microsoft.com/office/powerpoint/2010/main" val="172095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437763"/>
            <a:ext cx="8280920" cy="830997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                                       </a:t>
            </a:r>
            <a:r>
              <a:rPr lang="th-TH" b="1" dirty="0" smtClean="0">
                <a:solidFill>
                  <a:srgbClr val="9900CC"/>
                </a:solidFill>
              </a:rPr>
              <a:t>วันที่ </a:t>
            </a:r>
            <a:r>
              <a:rPr lang="th-TH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5576" y="1527175"/>
            <a:ext cx="7787627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</a:rPr>
              <a:t> 09.00-10.00   แนวทาง  การ</a:t>
            </a:r>
            <a:r>
              <a:rPr lang="th-TH" sz="2000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sz="2000" b="1" dirty="0" smtClean="0">
                <a:solidFill>
                  <a:srgbClr val="0000FF"/>
                </a:solidFill>
              </a:rPr>
              <a:t>.  ด้าน</a:t>
            </a:r>
            <a:r>
              <a:rPr lang="th-TH" sz="20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2000" b="1" dirty="0" smtClean="0">
                <a:solidFill>
                  <a:srgbClr val="0000FF"/>
                </a:solidFill>
              </a:rPr>
              <a:t>บำบัด 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(</a:t>
            </a:r>
            <a:r>
              <a:rPr lang="en-US" sz="1600" b="1" dirty="0" smtClean="0">
                <a:solidFill>
                  <a:srgbClr val="0000FF"/>
                </a:solidFill>
              </a:rPr>
              <a:t>Nutrition Care Process</a:t>
            </a:r>
            <a:r>
              <a:rPr lang="en-US" sz="1200" b="1" dirty="0" smtClean="0">
                <a:solidFill>
                  <a:srgbClr val="0000FF"/>
                </a:solidFill>
              </a:rPr>
              <a:t>)</a:t>
            </a:r>
            <a:r>
              <a:rPr lang="th-TH" sz="1200" b="1" dirty="0" smtClean="0">
                <a:solidFill>
                  <a:srgbClr val="0000FF"/>
                </a:solidFill>
              </a:rPr>
              <a:t> </a:t>
            </a:r>
            <a:r>
              <a:rPr lang="th-TH" sz="1400" b="1" dirty="0">
                <a:solidFill>
                  <a:srgbClr val="0000FF"/>
                </a:solidFill>
              </a:rPr>
              <a:t> 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r>
              <a:rPr lang="th-TH" sz="14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วิบูลย์ </a:t>
            </a:r>
            <a:r>
              <a:rPr lang="en-US" sz="1600" b="1" dirty="0" smtClean="0">
                <a:solidFill>
                  <a:srgbClr val="0000FF"/>
                </a:solidFill>
              </a:rPr>
              <a:t>-</a:t>
            </a:r>
            <a:r>
              <a:rPr lang="th-TH" sz="1600" b="1" dirty="0" smtClean="0">
                <a:solidFill>
                  <a:srgbClr val="0000FF"/>
                </a:solidFill>
              </a:rPr>
              <a:t> เอก</a:t>
            </a:r>
            <a:r>
              <a:rPr lang="th-TH" sz="1600" b="1" dirty="0" err="1" smtClean="0">
                <a:solidFill>
                  <a:srgbClr val="0000FF"/>
                </a:solidFill>
              </a:rPr>
              <a:t>วิทย์</a:t>
            </a:r>
            <a:endParaRPr lang="th-TH" sz="1600" b="1" dirty="0" smtClean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81819" y="2132856"/>
            <a:ext cx="6624736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1.  </a:t>
            </a:r>
            <a:r>
              <a:rPr lang="th-TH" b="1" dirty="0" smtClean="0">
                <a:solidFill>
                  <a:srgbClr val="0000FF"/>
                </a:solidFill>
              </a:rPr>
              <a:t>แนวทาง</a:t>
            </a:r>
            <a:r>
              <a:rPr lang="en-US" b="1" dirty="0" smtClean="0">
                <a:solidFill>
                  <a:srgbClr val="0000FF"/>
                </a:solidFill>
              </a:rPr>
              <a:t>/</a:t>
            </a:r>
            <a:r>
              <a:rPr lang="th-TH" b="1" dirty="0" smtClean="0">
                <a:solidFill>
                  <a:srgbClr val="0000FF"/>
                </a:solidFill>
              </a:rPr>
              <a:t>ขั้นตอน</a:t>
            </a:r>
            <a:r>
              <a:rPr lang="th-TH" b="1" dirty="0">
                <a:solidFill>
                  <a:srgbClr val="0000FF"/>
                </a:solidFill>
              </a:rPr>
              <a:t>ของการ</a:t>
            </a:r>
            <a:r>
              <a:rPr lang="th-TH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b="1" dirty="0" smtClean="0">
                <a:solidFill>
                  <a:srgbClr val="0000FF"/>
                </a:solidFill>
              </a:rPr>
              <a:t>.</a:t>
            </a:r>
            <a:r>
              <a:rPr lang="th-TH" b="1" dirty="0">
                <a:solidFill>
                  <a:srgbClr val="0000FF"/>
                </a:solidFill>
              </a:rPr>
              <a:t>ด้าน</a:t>
            </a:r>
            <a:r>
              <a:rPr lang="th-TH" b="1" dirty="0" err="1">
                <a:solidFill>
                  <a:srgbClr val="0000FF"/>
                </a:solidFill>
              </a:rPr>
              <a:t>โภชน</a:t>
            </a:r>
            <a:r>
              <a:rPr lang="th-TH" b="1" dirty="0">
                <a:solidFill>
                  <a:srgbClr val="0000FF"/>
                </a:solidFill>
              </a:rPr>
              <a:t>บำบัดใน</a:t>
            </a:r>
            <a:r>
              <a:rPr lang="th-TH" b="1" dirty="0" smtClean="0">
                <a:solidFill>
                  <a:srgbClr val="0000FF"/>
                </a:solidFill>
              </a:rPr>
              <a:t>รพ. </a:t>
            </a:r>
            <a:r>
              <a:rPr lang="en-US" b="1" dirty="0" smtClean="0">
                <a:solidFill>
                  <a:srgbClr val="0000FF"/>
                </a:solidFill>
              </a:rPr>
              <a:t>   </a:t>
            </a:r>
          </a:p>
          <a:p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                           </a:t>
            </a:r>
            <a:r>
              <a:rPr lang="th-TH" b="1" dirty="0" smtClean="0">
                <a:solidFill>
                  <a:srgbClr val="0000FF"/>
                </a:solidFill>
              </a:rPr>
              <a:t>(แผนภูมิของ </a:t>
            </a:r>
            <a:r>
              <a:rPr lang="en-US" sz="2400" b="1" dirty="0" smtClean="0">
                <a:solidFill>
                  <a:srgbClr val="0000FF"/>
                </a:solidFill>
              </a:rPr>
              <a:t>ASPEN</a:t>
            </a:r>
            <a:r>
              <a:rPr lang="th-TH" b="1" dirty="0" smtClean="0">
                <a:solidFill>
                  <a:srgbClr val="0000FF"/>
                </a:solidFill>
              </a:rPr>
              <a:t>)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63688" y="3265820"/>
            <a:ext cx="5852922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2.  </a:t>
            </a:r>
            <a:r>
              <a:rPr lang="th-TH" b="1" dirty="0" smtClean="0">
                <a:solidFill>
                  <a:srgbClr val="0000FF"/>
                </a:solidFill>
              </a:rPr>
              <a:t>วงรอบ</a:t>
            </a:r>
            <a:r>
              <a:rPr lang="th-TH" b="1" dirty="0">
                <a:solidFill>
                  <a:srgbClr val="0000FF"/>
                </a:solidFill>
              </a:rPr>
              <a:t>การดูแล</a:t>
            </a:r>
            <a:r>
              <a:rPr lang="th-TH" b="1" dirty="0" err="1" smtClean="0">
                <a:solidFill>
                  <a:srgbClr val="0000FF"/>
                </a:solidFill>
              </a:rPr>
              <a:t>รักษาผป</a:t>
            </a:r>
            <a:r>
              <a:rPr lang="th-TH" b="1" dirty="0" smtClean="0">
                <a:solidFill>
                  <a:srgbClr val="0000FF"/>
                </a:solidFill>
              </a:rPr>
              <a:t>.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ด้าน</a:t>
            </a:r>
            <a:r>
              <a:rPr lang="th-TH" b="1" dirty="0" err="1">
                <a:solidFill>
                  <a:srgbClr val="0000FF"/>
                </a:solidFill>
              </a:rPr>
              <a:t>โภชน</a:t>
            </a:r>
            <a:r>
              <a:rPr lang="th-TH" b="1" dirty="0" smtClean="0">
                <a:solidFill>
                  <a:srgbClr val="0000FF"/>
                </a:solidFill>
              </a:rPr>
              <a:t>บำบัด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ใน</a:t>
            </a:r>
            <a:r>
              <a:rPr lang="th-TH" b="1" dirty="0">
                <a:solidFill>
                  <a:srgbClr val="0000FF"/>
                </a:solidFill>
              </a:rPr>
              <a:t>รพ. 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5835" y="4581128"/>
            <a:ext cx="6358533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4.  </a:t>
            </a:r>
            <a:r>
              <a:rPr lang="th-TH" b="1" dirty="0" smtClean="0">
                <a:solidFill>
                  <a:srgbClr val="0000FF"/>
                </a:solidFill>
              </a:rPr>
              <a:t>การขาดแคลน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i="1" dirty="0" smtClean="0">
                <a:solidFill>
                  <a:srgbClr val="0000FF"/>
                </a:solidFill>
              </a:rPr>
              <a:t>และ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ไม่สมดุล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ของบุคลากรที่เกี่ยวข้อง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             </a:t>
            </a:r>
            <a:r>
              <a:rPr lang="th-TH" b="1" dirty="0" smtClean="0">
                <a:solidFill>
                  <a:srgbClr val="0000FF"/>
                </a:solidFill>
              </a:rPr>
              <a:t>( พ.,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err="1" smtClean="0">
                <a:solidFill>
                  <a:srgbClr val="0000FF"/>
                </a:solidFill>
              </a:rPr>
              <a:t>พยบ</a:t>
            </a:r>
            <a:r>
              <a:rPr lang="th-TH" b="1" dirty="0" smtClean="0">
                <a:solidFill>
                  <a:srgbClr val="0000FF"/>
                </a:solidFill>
              </a:rPr>
              <a:t>.,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นักโภชนาการ</a:t>
            </a:r>
            <a:r>
              <a:rPr lang="en-US" b="1" dirty="0" smtClean="0">
                <a:solidFill>
                  <a:srgbClr val="0000FF"/>
                </a:solidFill>
              </a:rPr>
              <a:t>-</a:t>
            </a:r>
            <a:r>
              <a:rPr lang="th-TH" b="1" dirty="0" smtClean="0">
                <a:solidFill>
                  <a:srgbClr val="0000FF"/>
                </a:solidFill>
              </a:rPr>
              <a:t>นักกำหนดอาหาร )</a:t>
            </a:r>
          </a:p>
        </p:txBody>
      </p:sp>
      <p:sp>
        <p:nvSpPr>
          <p:cNvPr id="8" name="Rectangle 7"/>
          <p:cNvSpPr/>
          <p:nvPr/>
        </p:nvSpPr>
        <p:spPr>
          <a:xfrm>
            <a:off x="2051720" y="3933056"/>
            <a:ext cx="5294469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3.  </a:t>
            </a:r>
            <a:r>
              <a:rPr lang="th-TH" b="1" dirty="0" smtClean="0">
                <a:solidFill>
                  <a:srgbClr val="0000FF"/>
                </a:solidFill>
              </a:rPr>
              <a:t>ข้อเท็จจริง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i="1" dirty="0" smtClean="0">
                <a:solidFill>
                  <a:srgbClr val="0000FF"/>
                </a:solidFill>
              </a:rPr>
              <a:t>และ</a:t>
            </a:r>
            <a:r>
              <a:rPr lang="en-US" b="1" i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ปัญหา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ใน</a:t>
            </a:r>
            <a:r>
              <a:rPr lang="th-TH" b="1" dirty="0">
                <a:solidFill>
                  <a:srgbClr val="0000FF"/>
                </a:solidFill>
              </a:rPr>
              <a:t>ระบบ</a:t>
            </a:r>
            <a:r>
              <a:rPr lang="th-TH" b="1" dirty="0" err="1">
                <a:solidFill>
                  <a:srgbClr val="0000FF"/>
                </a:solidFill>
              </a:rPr>
              <a:t>โภชน</a:t>
            </a:r>
            <a:r>
              <a:rPr lang="th-TH" b="1" dirty="0" smtClean="0">
                <a:solidFill>
                  <a:srgbClr val="0000FF"/>
                </a:solidFill>
              </a:rPr>
              <a:t>บำบัด</a:t>
            </a:r>
          </a:p>
        </p:txBody>
      </p:sp>
      <p:sp>
        <p:nvSpPr>
          <p:cNvPr id="9" name="Rectangle 8"/>
          <p:cNvSpPr/>
          <p:nvPr/>
        </p:nvSpPr>
        <p:spPr>
          <a:xfrm>
            <a:off x="1381819" y="5661248"/>
            <a:ext cx="6646565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 5.  </a:t>
            </a:r>
            <a:r>
              <a:rPr lang="th-TH" b="1" dirty="0" smtClean="0">
                <a:solidFill>
                  <a:srgbClr val="0000FF"/>
                </a:solidFill>
              </a:rPr>
              <a:t>ความสนใจ</a:t>
            </a:r>
            <a:r>
              <a:rPr lang="en-US" b="1" dirty="0" smtClean="0">
                <a:solidFill>
                  <a:srgbClr val="0000FF"/>
                </a:solidFill>
              </a:rPr>
              <a:t>-</a:t>
            </a:r>
            <a:r>
              <a:rPr lang="th-TH" b="1" dirty="0" smtClean="0">
                <a:solidFill>
                  <a:srgbClr val="0000FF"/>
                </a:solidFill>
              </a:rPr>
              <a:t>ใส่ใจ </a:t>
            </a:r>
            <a:r>
              <a:rPr lang="th-TH" b="1" i="1" dirty="0" smtClean="0">
                <a:solidFill>
                  <a:srgbClr val="0000FF"/>
                </a:solidFill>
              </a:rPr>
              <a:t>จาก</a:t>
            </a:r>
            <a:r>
              <a:rPr lang="th-TH" b="1" dirty="0" smtClean="0">
                <a:solidFill>
                  <a:srgbClr val="0000FF"/>
                </a:solidFill>
              </a:rPr>
              <a:t> ระดับนโยบาย, ผู้บริหารรพ.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i="1" dirty="0" smtClean="0">
                <a:solidFill>
                  <a:srgbClr val="0000FF"/>
                </a:solidFill>
              </a:rPr>
              <a:t>และ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</a:p>
          <a:p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                        บุคลากรทางการแพทย์</a:t>
            </a:r>
          </a:p>
        </p:txBody>
      </p:sp>
    </p:spTree>
    <p:extLst>
      <p:ext uri="{BB962C8B-B14F-4D97-AF65-F5344CB8AC3E}">
        <p14:creationId xmlns:p14="http://schemas.microsoft.com/office/powerpoint/2010/main" val="339195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332656"/>
            <a:ext cx="8280920" cy="830997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                                       </a:t>
            </a:r>
            <a:r>
              <a:rPr lang="th-TH" b="1" dirty="0" smtClean="0">
                <a:solidFill>
                  <a:srgbClr val="9900CC"/>
                </a:solidFill>
              </a:rPr>
              <a:t>วันที่ </a:t>
            </a:r>
            <a:r>
              <a:rPr lang="th-TH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504" y="1916832"/>
            <a:ext cx="8964488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6.  </a:t>
            </a:r>
            <a:r>
              <a:rPr lang="th-TH" sz="3600" b="1" dirty="0" smtClean="0">
                <a:solidFill>
                  <a:srgbClr val="C00000"/>
                </a:solidFill>
              </a:rPr>
              <a:t>วงรอบ</a:t>
            </a:r>
            <a:r>
              <a:rPr lang="th-TH" sz="3600" b="1" dirty="0">
                <a:solidFill>
                  <a:srgbClr val="C00000"/>
                </a:solidFill>
              </a:rPr>
              <a:t>การดูแล</a:t>
            </a:r>
            <a:r>
              <a:rPr lang="th-TH" sz="3600" b="1" dirty="0" err="1">
                <a:solidFill>
                  <a:srgbClr val="C00000"/>
                </a:solidFill>
              </a:rPr>
              <a:t>รักษาผป</a:t>
            </a:r>
            <a:r>
              <a:rPr lang="th-TH" sz="3600" b="1" dirty="0">
                <a:solidFill>
                  <a:srgbClr val="C00000"/>
                </a:solidFill>
              </a:rPr>
              <a:t>.ด้าน</a:t>
            </a:r>
            <a:r>
              <a:rPr lang="th-TH" sz="3600" b="1" dirty="0" err="1">
                <a:solidFill>
                  <a:srgbClr val="C00000"/>
                </a:solidFill>
              </a:rPr>
              <a:t>โภชน</a:t>
            </a:r>
            <a:r>
              <a:rPr lang="th-TH" sz="3600" b="1" dirty="0">
                <a:solidFill>
                  <a:srgbClr val="C00000"/>
                </a:solidFill>
              </a:rPr>
              <a:t>บำบัดใน</a:t>
            </a:r>
            <a:r>
              <a:rPr lang="th-TH" sz="3600" b="1" dirty="0" smtClean="0">
                <a:solidFill>
                  <a:srgbClr val="C00000"/>
                </a:solidFill>
              </a:rPr>
              <a:t>รพ</a:t>
            </a:r>
            <a:r>
              <a:rPr lang="en-US" sz="3600" b="1" dirty="0" smtClean="0">
                <a:solidFill>
                  <a:srgbClr val="C00000"/>
                </a:solidFill>
              </a:rPr>
              <a:t>.</a:t>
            </a:r>
            <a:r>
              <a:rPr lang="th-TH" sz="3600" b="1" dirty="0" smtClean="0">
                <a:solidFill>
                  <a:srgbClr val="C00000"/>
                </a:solidFill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</a:rPr>
              <a:t>(</a:t>
            </a:r>
            <a:r>
              <a:rPr lang="th-TH" sz="3600" b="1" u="sng" dirty="0" smtClean="0">
                <a:solidFill>
                  <a:srgbClr val="C00000"/>
                </a:solidFill>
              </a:rPr>
              <a:t>ภาค</a:t>
            </a:r>
            <a:r>
              <a:rPr lang="th-TH" sz="3600" b="1" u="sng" dirty="0" err="1" smtClean="0">
                <a:solidFill>
                  <a:srgbClr val="C00000"/>
                </a:solidFill>
              </a:rPr>
              <a:t>ปฎิบัติ</a:t>
            </a:r>
            <a:r>
              <a:rPr lang="th-TH" sz="3600" b="1" dirty="0" smtClean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384773" y="2708920"/>
            <a:ext cx="8435699" cy="403187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 7.  </a:t>
            </a:r>
            <a:r>
              <a:rPr lang="th-TH" sz="3200" b="1" dirty="0" err="1" smtClean="0">
                <a:solidFill>
                  <a:srgbClr val="0000FF"/>
                </a:solidFill>
              </a:rPr>
              <a:t>ผป</a:t>
            </a:r>
            <a:r>
              <a:rPr lang="th-TH" sz="3200" b="1" dirty="0" smtClean="0">
                <a:solidFill>
                  <a:srgbClr val="0000FF"/>
                </a:solidFill>
              </a:rPr>
              <a:t>. </a:t>
            </a:r>
            <a:r>
              <a:rPr lang="en-US" b="1" dirty="0" smtClean="0">
                <a:solidFill>
                  <a:srgbClr val="0000FF"/>
                </a:solidFill>
              </a:rPr>
              <a:t>admit</a:t>
            </a:r>
            <a:r>
              <a:rPr lang="en-US" sz="3200" dirty="0" smtClean="0">
                <a:solidFill>
                  <a:srgbClr val="0000FF"/>
                </a:solidFill>
              </a:rPr>
              <a:t>,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ได้รับการประเมิน</a:t>
            </a:r>
            <a:r>
              <a:rPr lang="en-US" sz="3200" b="1" dirty="0" smtClean="0">
                <a:solidFill>
                  <a:srgbClr val="0000FF"/>
                </a:solidFill>
              </a:rPr>
              <a:t>-</a:t>
            </a:r>
            <a:r>
              <a:rPr lang="th-TH" sz="3200" b="1" dirty="0">
                <a:solidFill>
                  <a:srgbClr val="0000FF"/>
                </a:solidFill>
              </a:rPr>
              <a:t>คัด</a:t>
            </a:r>
            <a:r>
              <a:rPr lang="th-TH" sz="3200" b="1" dirty="0" smtClean="0">
                <a:solidFill>
                  <a:srgbClr val="0000FF"/>
                </a:solidFill>
              </a:rPr>
              <a:t>กรอง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ภาวะ</a:t>
            </a:r>
            <a:r>
              <a:rPr lang="th-TH" sz="3200" b="1" dirty="0" err="1">
                <a:solidFill>
                  <a:srgbClr val="0000FF"/>
                </a:solidFill>
              </a:rPr>
              <a:t>ทุพ</a:t>
            </a:r>
            <a:r>
              <a:rPr lang="th-TH" sz="3200" b="1" dirty="0">
                <a:solidFill>
                  <a:srgbClr val="0000FF"/>
                </a:solidFill>
              </a:rPr>
              <a:t>โภชนาการ 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                               </a:t>
            </a:r>
          </a:p>
          <a:p>
            <a:r>
              <a:rPr lang="en-US" sz="3200" b="1" dirty="0" smtClean="0">
                <a:solidFill>
                  <a:srgbClr val="0000FF"/>
                </a:solidFill>
              </a:rPr>
              <a:t>     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   </a:t>
            </a:r>
            <a:r>
              <a:rPr lang="th-TH" sz="3200" b="1" dirty="0" smtClean="0">
                <a:solidFill>
                  <a:srgbClr val="0000FF"/>
                </a:solidFill>
              </a:rPr>
              <a:t>โดย </a:t>
            </a:r>
            <a:r>
              <a:rPr lang="en-US" sz="3200" b="1" dirty="0" smtClean="0">
                <a:solidFill>
                  <a:srgbClr val="0000FF"/>
                </a:solidFill>
              </a:rPr>
              <a:t>……………….  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พบความผิดปกติมาก</a:t>
            </a:r>
            <a:r>
              <a:rPr lang="en-US" sz="3200" b="1" dirty="0" smtClean="0">
                <a:solidFill>
                  <a:srgbClr val="0000FF"/>
                </a:solidFill>
              </a:rPr>
              <a:t>-</a:t>
            </a:r>
            <a:r>
              <a:rPr lang="th-TH" sz="3200" b="1" dirty="0" smtClean="0">
                <a:solidFill>
                  <a:srgbClr val="0000FF"/>
                </a:solidFill>
              </a:rPr>
              <a:t>น้อย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.</a:t>
            </a:r>
            <a:r>
              <a:rPr lang="en-US" sz="3200" b="1" dirty="0" smtClean="0">
                <a:solidFill>
                  <a:srgbClr val="0000FF"/>
                </a:solidFill>
              </a:rPr>
              <a:t>……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endParaRPr lang="th-TH" sz="3200" b="1" dirty="0" smtClean="0">
              <a:solidFill>
                <a:srgbClr val="0000FF"/>
              </a:solidFill>
            </a:endParaRPr>
          </a:p>
          <a:p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8.  </a:t>
            </a:r>
            <a:r>
              <a:rPr lang="th-TH" sz="3200" b="1" dirty="0" smtClean="0">
                <a:solidFill>
                  <a:srgbClr val="CC00CC"/>
                </a:solidFill>
              </a:rPr>
              <a:t>รายงาน </a:t>
            </a:r>
            <a:r>
              <a:rPr lang="th-TH" sz="3200" b="1" u="sng" dirty="0" smtClean="0">
                <a:solidFill>
                  <a:srgbClr val="CC00CC"/>
                </a:solidFill>
              </a:rPr>
              <a:t>แพทย์</a:t>
            </a:r>
            <a:r>
              <a:rPr lang="th-TH" sz="3200" b="1" dirty="0" smtClean="0">
                <a:solidFill>
                  <a:srgbClr val="CC00CC"/>
                </a:solidFill>
              </a:rPr>
              <a:t> </a:t>
            </a:r>
            <a:r>
              <a:rPr lang="th-TH" sz="3200" b="1" dirty="0" smtClean="0">
                <a:solidFill>
                  <a:srgbClr val="CC00CC"/>
                </a:solidFill>
              </a:rPr>
              <a:t> </a:t>
            </a:r>
            <a:r>
              <a:rPr lang="th-TH" sz="3200" b="1" dirty="0" smtClean="0">
                <a:solidFill>
                  <a:srgbClr val="CC00CC"/>
                </a:solidFill>
              </a:rPr>
              <a:t>เพื่อสั่งการรักษา ด้าน</a:t>
            </a:r>
            <a:r>
              <a:rPr lang="th-TH" sz="3200" b="1" dirty="0" err="1" smtClean="0">
                <a:solidFill>
                  <a:srgbClr val="CC00CC"/>
                </a:solidFill>
              </a:rPr>
              <a:t>โภชน</a:t>
            </a:r>
            <a:r>
              <a:rPr lang="th-TH" sz="3200" b="1" dirty="0" smtClean="0">
                <a:solidFill>
                  <a:srgbClr val="CC00CC"/>
                </a:solidFill>
              </a:rPr>
              <a:t>บำบัด    </a:t>
            </a:r>
            <a:r>
              <a:rPr lang="en-US" sz="3200" b="1" dirty="0" smtClean="0">
                <a:solidFill>
                  <a:srgbClr val="CC00CC"/>
                </a:solidFill>
              </a:rPr>
              <a:t>                                   </a:t>
            </a:r>
          </a:p>
          <a:p>
            <a:r>
              <a:rPr lang="en-US" sz="3200" b="1" dirty="0">
                <a:solidFill>
                  <a:srgbClr val="CC00CC"/>
                </a:solidFill>
              </a:rPr>
              <a:t> </a:t>
            </a:r>
            <a:r>
              <a:rPr lang="en-US" sz="3200" b="1" dirty="0" smtClean="0">
                <a:solidFill>
                  <a:srgbClr val="CC00CC"/>
                </a:solidFill>
              </a:rPr>
              <a:t>               </a:t>
            </a:r>
            <a:r>
              <a:rPr lang="th-TH" sz="3200" b="1" u="sng" dirty="0" err="1" smtClean="0">
                <a:solidFill>
                  <a:srgbClr val="CC00CC"/>
                </a:solidFill>
              </a:rPr>
              <a:t>พยบ</a:t>
            </a:r>
            <a:r>
              <a:rPr lang="en-US" sz="3200" b="1" u="sng" dirty="0" smtClean="0">
                <a:solidFill>
                  <a:srgbClr val="CC00CC"/>
                </a:solidFill>
              </a:rPr>
              <a:t>.</a:t>
            </a:r>
            <a:r>
              <a:rPr lang="th-TH" sz="3200" b="1" dirty="0" smtClean="0">
                <a:solidFill>
                  <a:srgbClr val="CC00CC"/>
                </a:solidFill>
              </a:rPr>
              <a:t>   </a:t>
            </a:r>
            <a:r>
              <a:rPr lang="th-TH" sz="3200" b="1" dirty="0" smtClean="0">
                <a:solidFill>
                  <a:srgbClr val="CC00CC"/>
                </a:solidFill>
              </a:rPr>
              <a:t>ส่งต่อ</a:t>
            </a:r>
            <a:r>
              <a:rPr lang="en-US" sz="3200" b="1" dirty="0" smtClean="0">
                <a:solidFill>
                  <a:srgbClr val="CC00CC"/>
                </a:solidFill>
              </a:rPr>
              <a:t> </a:t>
            </a:r>
            <a:r>
              <a:rPr lang="th-TH" sz="3200" b="1" dirty="0" smtClean="0">
                <a:solidFill>
                  <a:srgbClr val="CC00CC"/>
                </a:solidFill>
              </a:rPr>
              <a:t>ข้อมูล</a:t>
            </a:r>
            <a:r>
              <a:rPr lang="th-TH" sz="3200" b="1" dirty="0" smtClean="0">
                <a:solidFill>
                  <a:srgbClr val="CC00CC"/>
                </a:solidFill>
              </a:rPr>
              <a:t>ให้  </a:t>
            </a:r>
            <a:endParaRPr lang="en-US" sz="3200" b="1" dirty="0" smtClean="0">
              <a:solidFill>
                <a:srgbClr val="CC00CC"/>
              </a:solidFill>
            </a:endParaRPr>
          </a:p>
          <a:p>
            <a:r>
              <a:rPr lang="en-US" sz="3200" b="1" dirty="0">
                <a:solidFill>
                  <a:srgbClr val="CC00CC"/>
                </a:solidFill>
              </a:rPr>
              <a:t> </a:t>
            </a:r>
            <a:r>
              <a:rPr lang="en-US" sz="3200" b="1" dirty="0" smtClean="0">
                <a:solidFill>
                  <a:srgbClr val="CC00CC"/>
                </a:solidFill>
              </a:rPr>
              <a:t>               </a:t>
            </a:r>
            <a:r>
              <a:rPr lang="th-TH" sz="3200" b="1" u="sng" dirty="0" smtClean="0">
                <a:solidFill>
                  <a:srgbClr val="CC00CC"/>
                </a:solidFill>
              </a:rPr>
              <a:t>นักโภชนาการ</a:t>
            </a:r>
            <a:r>
              <a:rPr lang="th-TH" sz="3200" b="1" dirty="0" smtClean="0">
                <a:solidFill>
                  <a:srgbClr val="CC00CC"/>
                </a:solidFill>
              </a:rPr>
              <a:t>  จัด</a:t>
            </a:r>
            <a:r>
              <a:rPr lang="th-TH" sz="3200" b="1" dirty="0" smtClean="0">
                <a:solidFill>
                  <a:srgbClr val="CC00CC"/>
                </a:solidFill>
              </a:rPr>
              <a:t>อาหารที่เหมาะสม</a:t>
            </a:r>
            <a:r>
              <a:rPr lang="en-US" sz="3200" b="1" dirty="0" smtClean="0">
                <a:solidFill>
                  <a:srgbClr val="CC00CC"/>
                </a:solidFill>
              </a:rPr>
              <a:t> </a:t>
            </a:r>
            <a:r>
              <a:rPr lang="th-TH" sz="3200" b="1" dirty="0" err="1" smtClean="0">
                <a:solidFill>
                  <a:srgbClr val="CC00CC"/>
                </a:solidFill>
              </a:rPr>
              <a:t>ให้ผป</a:t>
            </a:r>
            <a:r>
              <a:rPr lang="th-TH" sz="3200" b="1" dirty="0" smtClean="0">
                <a:solidFill>
                  <a:srgbClr val="CC00CC"/>
                </a:solidFill>
              </a:rPr>
              <a:t>. </a:t>
            </a:r>
          </a:p>
          <a:p>
            <a:r>
              <a:rPr lang="th-TH" sz="3200" b="1" dirty="0">
                <a:solidFill>
                  <a:srgbClr val="CC00CC"/>
                </a:solidFill>
              </a:rPr>
              <a:t> </a:t>
            </a:r>
            <a:r>
              <a:rPr lang="th-TH" sz="3200" b="1" dirty="0" smtClean="0">
                <a:solidFill>
                  <a:srgbClr val="CC00CC"/>
                </a:solidFill>
              </a:rPr>
              <a:t>    </a:t>
            </a:r>
            <a:r>
              <a:rPr lang="en-US" sz="2400" dirty="0" smtClean="0">
                <a:solidFill>
                  <a:srgbClr val="CC00CC"/>
                </a:solidFill>
              </a:rPr>
              <a:t>(</a:t>
            </a:r>
            <a:r>
              <a:rPr lang="en-US" sz="2400" b="1" dirty="0" smtClean="0">
                <a:solidFill>
                  <a:srgbClr val="CC00CC"/>
                </a:solidFill>
              </a:rPr>
              <a:t>oral, </a:t>
            </a:r>
            <a:r>
              <a:rPr lang="en-US" sz="2400" b="1" dirty="0" smtClean="0">
                <a:solidFill>
                  <a:srgbClr val="CC00CC"/>
                </a:solidFill>
              </a:rPr>
              <a:t> ONS</a:t>
            </a:r>
            <a:r>
              <a:rPr lang="en-US" sz="2400" b="1" dirty="0" smtClean="0">
                <a:solidFill>
                  <a:srgbClr val="CC00CC"/>
                </a:solidFill>
              </a:rPr>
              <a:t>, </a:t>
            </a:r>
            <a:r>
              <a:rPr lang="en-US" sz="2400" b="1" dirty="0" smtClean="0">
                <a:solidFill>
                  <a:srgbClr val="CC00CC"/>
                </a:solidFill>
              </a:rPr>
              <a:t> tube </a:t>
            </a:r>
            <a:r>
              <a:rPr lang="en-US" sz="2400" b="1" dirty="0" smtClean="0">
                <a:solidFill>
                  <a:srgbClr val="CC00CC"/>
                </a:solidFill>
              </a:rPr>
              <a:t>feeding</a:t>
            </a:r>
            <a:r>
              <a:rPr lang="en-US" sz="2400" dirty="0" smtClean="0">
                <a:solidFill>
                  <a:srgbClr val="CC00CC"/>
                </a:solidFill>
              </a:rPr>
              <a:t>) </a:t>
            </a:r>
            <a:r>
              <a:rPr lang="en-US" sz="2400" dirty="0" smtClean="0">
                <a:solidFill>
                  <a:srgbClr val="CC00CC"/>
                </a:solidFill>
              </a:rPr>
              <a:t> </a:t>
            </a:r>
            <a:r>
              <a:rPr lang="en-US" b="1" dirty="0" smtClean="0">
                <a:solidFill>
                  <a:srgbClr val="CC00CC"/>
                </a:solidFill>
              </a:rPr>
              <a:t>+</a:t>
            </a:r>
            <a:r>
              <a:rPr lang="en-US" dirty="0" smtClean="0">
                <a:solidFill>
                  <a:srgbClr val="CC00CC"/>
                </a:solidFill>
              </a:rPr>
              <a:t> </a:t>
            </a:r>
            <a:r>
              <a:rPr lang="th-TH" sz="3200" b="1" dirty="0" smtClean="0">
                <a:solidFill>
                  <a:srgbClr val="CC00CC"/>
                </a:solidFill>
              </a:rPr>
              <a:t>ข้อจำกัด</a:t>
            </a:r>
            <a:r>
              <a:rPr lang="th-TH" sz="3200" b="1" dirty="0" smtClean="0">
                <a:solidFill>
                  <a:srgbClr val="CC00CC"/>
                </a:solidFill>
              </a:rPr>
              <a:t>ด้านอาหารทางการแพทย์</a:t>
            </a:r>
            <a:r>
              <a:rPr lang="en-US" sz="3200" b="1" dirty="0" smtClean="0">
                <a:solidFill>
                  <a:srgbClr val="CC00CC"/>
                </a:solidFill>
              </a:rPr>
              <a:t> </a:t>
            </a:r>
            <a:r>
              <a:rPr lang="en-US" sz="3200" b="1" dirty="0" smtClean="0">
                <a:solidFill>
                  <a:srgbClr val="CC00CC"/>
                </a:solidFill>
              </a:rPr>
              <a:t>                         </a:t>
            </a:r>
            <a:r>
              <a:rPr lang="th-TH" sz="3200" b="1" dirty="0" smtClean="0">
                <a:solidFill>
                  <a:srgbClr val="CC00CC"/>
                </a:solidFill>
              </a:rPr>
              <a:t>  </a:t>
            </a:r>
            <a:endParaRPr lang="th-TH" b="1" dirty="0" smtClean="0">
              <a:solidFill>
                <a:srgbClr val="CC00CC"/>
              </a:solidFill>
            </a:endParaRPr>
          </a:p>
          <a:p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9. 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8000"/>
                </a:solidFill>
              </a:rPr>
              <a:t>แพทย์ </a:t>
            </a:r>
            <a:r>
              <a:rPr lang="en-US" sz="3200" b="1" dirty="0" smtClean="0">
                <a:solidFill>
                  <a:srgbClr val="008000"/>
                </a:solidFill>
              </a:rPr>
              <a:t>/ </a:t>
            </a:r>
            <a:r>
              <a:rPr lang="th-TH" sz="3200" b="1" dirty="0" err="1" smtClean="0">
                <a:solidFill>
                  <a:srgbClr val="008000"/>
                </a:solidFill>
              </a:rPr>
              <a:t>พยบ</a:t>
            </a:r>
            <a:r>
              <a:rPr lang="th-TH" sz="3200" b="1" dirty="0" smtClean="0">
                <a:solidFill>
                  <a:srgbClr val="008000"/>
                </a:solidFill>
              </a:rPr>
              <a:t>.</a:t>
            </a:r>
            <a:r>
              <a:rPr lang="en-US" sz="3200" b="1" dirty="0" smtClean="0">
                <a:solidFill>
                  <a:srgbClr val="008000"/>
                </a:solidFill>
              </a:rPr>
              <a:t> </a:t>
            </a:r>
            <a:r>
              <a:rPr lang="en-US" sz="3200" b="1" dirty="0" smtClean="0">
                <a:solidFill>
                  <a:srgbClr val="008000"/>
                </a:solidFill>
              </a:rPr>
              <a:t>/</a:t>
            </a:r>
            <a:r>
              <a:rPr lang="th-TH" sz="3200" b="1" dirty="0" smtClean="0">
                <a:solidFill>
                  <a:srgbClr val="008000"/>
                </a:solidFill>
              </a:rPr>
              <a:t> </a:t>
            </a:r>
            <a:r>
              <a:rPr lang="th-TH" sz="3200" b="1" dirty="0" smtClean="0">
                <a:solidFill>
                  <a:srgbClr val="008000"/>
                </a:solidFill>
              </a:rPr>
              <a:t>นัก</a:t>
            </a:r>
            <a:r>
              <a:rPr lang="th-TH" sz="3200" b="1" dirty="0">
                <a:solidFill>
                  <a:srgbClr val="008000"/>
                </a:solidFill>
              </a:rPr>
              <a:t>กำหนด</a:t>
            </a:r>
            <a:r>
              <a:rPr lang="th-TH" sz="3200" b="1" dirty="0" smtClean="0">
                <a:solidFill>
                  <a:srgbClr val="008000"/>
                </a:solidFill>
              </a:rPr>
              <a:t>อาหาร</a:t>
            </a:r>
            <a:r>
              <a:rPr lang="en-US" sz="3200" b="1" dirty="0" smtClean="0">
                <a:solidFill>
                  <a:srgbClr val="008000"/>
                </a:solidFill>
              </a:rPr>
              <a:t> </a:t>
            </a:r>
            <a:r>
              <a:rPr lang="th-TH" sz="3200" b="1" dirty="0" smtClean="0">
                <a:solidFill>
                  <a:srgbClr val="008000"/>
                </a:solidFill>
              </a:rPr>
              <a:t> ติดตามประเมินผล                 </a:t>
            </a:r>
          </a:p>
          <a:p>
            <a:r>
              <a:rPr lang="th-TH" sz="3200" b="1" dirty="0">
                <a:solidFill>
                  <a:srgbClr val="008000"/>
                </a:solidFill>
              </a:rPr>
              <a:t> </a:t>
            </a:r>
            <a:r>
              <a:rPr lang="th-TH" sz="3200" b="1" dirty="0" smtClean="0">
                <a:solidFill>
                  <a:srgbClr val="008000"/>
                </a:solidFill>
              </a:rPr>
              <a:t>           </a:t>
            </a:r>
            <a:r>
              <a:rPr lang="en-US" sz="3200" b="1" dirty="0" smtClean="0">
                <a:solidFill>
                  <a:srgbClr val="008000"/>
                </a:solidFill>
              </a:rPr>
              <a:t>    </a:t>
            </a:r>
            <a:r>
              <a:rPr lang="th-TH" sz="3200" b="1" dirty="0" smtClean="0">
                <a:solidFill>
                  <a:srgbClr val="008000"/>
                </a:solidFill>
              </a:rPr>
              <a:t>ปรับเปลี่ยนอาหาร</a:t>
            </a:r>
            <a:r>
              <a:rPr lang="en-US" sz="3200" b="1" dirty="0" smtClean="0">
                <a:solidFill>
                  <a:srgbClr val="008000"/>
                </a:solidFill>
              </a:rPr>
              <a:t>  </a:t>
            </a:r>
            <a:r>
              <a:rPr lang="th-TH" sz="3200" b="1" dirty="0" smtClean="0">
                <a:solidFill>
                  <a:srgbClr val="008000"/>
                </a:solidFill>
              </a:rPr>
              <a:t>ตาม</a:t>
            </a:r>
            <a:r>
              <a:rPr lang="th-TH" sz="3200" b="1" dirty="0" smtClean="0">
                <a:solidFill>
                  <a:srgbClr val="008000"/>
                </a:solidFill>
              </a:rPr>
              <a:t>สภาวการณ์  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576" y="1340768"/>
            <a:ext cx="7787627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</a:rPr>
              <a:t> 09.00-10.00   แนวทาง  การ</a:t>
            </a:r>
            <a:r>
              <a:rPr lang="th-TH" sz="2000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sz="2000" b="1" dirty="0" smtClean="0">
                <a:solidFill>
                  <a:srgbClr val="0000FF"/>
                </a:solidFill>
              </a:rPr>
              <a:t>.  ด้าน</a:t>
            </a:r>
            <a:r>
              <a:rPr lang="th-TH" sz="20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2000" b="1" dirty="0" smtClean="0">
                <a:solidFill>
                  <a:srgbClr val="0000FF"/>
                </a:solidFill>
              </a:rPr>
              <a:t>บำบัด 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(</a:t>
            </a:r>
            <a:r>
              <a:rPr lang="en-US" sz="1600" b="1" dirty="0" smtClean="0">
                <a:solidFill>
                  <a:srgbClr val="0000FF"/>
                </a:solidFill>
              </a:rPr>
              <a:t>Nutrition Care Process</a:t>
            </a:r>
            <a:r>
              <a:rPr lang="en-US" sz="1200" b="1" dirty="0" smtClean="0">
                <a:solidFill>
                  <a:srgbClr val="0000FF"/>
                </a:solidFill>
              </a:rPr>
              <a:t>)</a:t>
            </a:r>
            <a:r>
              <a:rPr lang="th-TH" sz="1200" b="1" dirty="0" smtClean="0">
                <a:solidFill>
                  <a:srgbClr val="0000FF"/>
                </a:solidFill>
              </a:rPr>
              <a:t> </a:t>
            </a:r>
            <a:r>
              <a:rPr lang="th-TH" sz="1400" b="1" dirty="0">
                <a:solidFill>
                  <a:srgbClr val="0000FF"/>
                </a:solidFill>
              </a:rPr>
              <a:t> 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r>
              <a:rPr lang="th-TH" sz="14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วิบูลย์ </a:t>
            </a:r>
            <a:r>
              <a:rPr lang="en-US" sz="1600" b="1" dirty="0" smtClean="0">
                <a:solidFill>
                  <a:srgbClr val="0000FF"/>
                </a:solidFill>
              </a:rPr>
              <a:t>-</a:t>
            </a:r>
            <a:r>
              <a:rPr lang="th-TH" sz="1600" b="1" dirty="0" smtClean="0">
                <a:solidFill>
                  <a:srgbClr val="0000FF"/>
                </a:solidFill>
              </a:rPr>
              <a:t> เอก</a:t>
            </a:r>
            <a:r>
              <a:rPr lang="th-TH" sz="1600" b="1" dirty="0" err="1" smtClean="0">
                <a:solidFill>
                  <a:srgbClr val="0000FF"/>
                </a:solidFill>
              </a:rPr>
              <a:t>วิทย์</a:t>
            </a:r>
            <a:endParaRPr lang="th-TH" sz="1600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0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437763"/>
            <a:ext cx="8280920" cy="830997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                                       </a:t>
            </a:r>
            <a:r>
              <a:rPr lang="th-TH" b="1" dirty="0" smtClean="0">
                <a:solidFill>
                  <a:srgbClr val="9900CC"/>
                </a:solidFill>
              </a:rPr>
              <a:t>วันที่ </a:t>
            </a:r>
            <a:r>
              <a:rPr lang="th-TH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5576" y="1556792"/>
            <a:ext cx="7787627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0000FF"/>
                </a:solidFill>
              </a:rPr>
              <a:t> 09.00-10.00  แนวทางการ</a:t>
            </a:r>
            <a:r>
              <a:rPr lang="th-TH" sz="2400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sz="2400" b="1" dirty="0" smtClean="0">
                <a:solidFill>
                  <a:srgbClr val="0000FF"/>
                </a:solidFill>
              </a:rPr>
              <a:t>.ด้าน</a:t>
            </a:r>
            <a:r>
              <a:rPr lang="th-TH" sz="24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2400" b="1" dirty="0" smtClean="0">
                <a:solidFill>
                  <a:srgbClr val="0000FF"/>
                </a:solidFill>
              </a:rPr>
              <a:t>บำบัด </a:t>
            </a:r>
            <a:r>
              <a:rPr lang="th-TH" sz="1800" b="1" dirty="0" smtClean="0">
                <a:solidFill>
                  <a:srgbClr val="0000FF"/>
                </a:solidFill>
              </a:rPr>
              <a:t>(</a:t>
            </a:r>
            <a:r>
              <a:rPr lang="en-US" sz="1800" b="1" dirty="0" smtClean="0">
                <a:solidFill>
                  <a:srgbClr val="0000FF"/>
                </a:solidFill>
              </a:rPr>
              <a:t>Nutrition Care Process</a:t>
            </a:r>
            <a:r>
              <a:rPr lang="en-US" sz="1400" b="1" dirty="0" smtClean="0">
                <a:solidFill>
                  <a:srgbClr val="0000FF"/>
                </a:solidFill>
              </a:rPr>
              <a:t>)</a:t>
            </a:r>
            <a:r>
              <a:rPr lang="th-TH" sz="14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     </a:t>
            </a:r>
            <a:r>
              <a:rPr lang="th-TH" sz="1800" b="1" dirty="0" smtClean="0">
                <a:solidFill>
                  <a:srgbClr val="0000FF"/>
                </a:solidFill>
              </a:rPr>
              <a:t>วิบูลย์</a:t>
            </a:r>
          </a:p>
        </p:txBody>
      </p:sp>
      <p:sp>
        <p:nvSpPr>
          <p:cNvPr id="5" name="Rectangle 4"/>
          <p:cNvSpPr/>
          <p:nvPr/>
        </p:nvSpPr>
        <p:spPr>
          <a:xfrm>
            <a:off x="72008" y="2492896"/>
            <a:ext cx="8964488" cy="23083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10</a:t>
            </a:r>
            <a:r>
              <a:rPr lang="en-US" sz="2400" b="1" dirty="0" smtClean="0">
                <a:solidFill>
                  <a:srgbClr val="0000FF"/>
                </a:solidFill>
              </a:rPr>
              <a:t>.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ถ้าในข้อ </a:t>
            </a:r>
            <a:r>
              <a:rPr lang="en-US" b="1" dirty="0" smtClean="0">
                <a:solidFill>
                  <a:srgbClr val="0000FF"/>
                </a:solidFill>
              </a:rPr>
              <a:t>8-9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ไม่ได้ตามเป้าหมาย   พ.จะพิจารณาปรับเปลี่ยน</a:t>
            </a:r>
          </a:p>
          <a:p>
            <a:r>
              <a:rPr lang="en-US" sz="3600" b="1" dirty="0" smtClean="0">
                <a:solidFill>
                  <a:srgbClr val="0000FF"/>
                </a:solidFill>
              </a:rPr>
              <a:t>        </a:t>
            </a:r>
            <a:r>
              <a:rPr lang="th-TH" sz="3600" b="1" dirty="0" smtClean="0">
                <a:solidFill>
                  <a:srgbClr val="0000FF"/>
                </a:solidFill>
              </a:rPr>
              <a:t>เป็นการให้อาหาร  ผ่านทางหลอดเลือดดำ 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>
                <a:solidFill>
                  <a:srgbClr val="0000FF"/>
                </a:solidFill>
              </a:rPr>
              <a:t>ตามเหมาะสม </a:t>
            </a:r>
            <a:r>
              <a:rPr lang="en-US" sz="3600" b="1" dirty="0" smtClean="0">
                <a:solidFill>
                  <a:srgbClr val="0000FF"/>
                </a:solidFill>
              </a:rPr>
              <a:t>                             </a:t>
            </a:r>
          </a:p>
          <a:p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</a:rPr>
              <a:t>      </a:t>
            </a:r>
            <a:r>
              <a:rPr lang="en-US" sz="3600" b="1" dirty="0" smtClean="0">
                <a:solidFill>
                  <a:srgbClr val="0000FF"/>
                </a:solidFill>
              </a:rPr>
              <a:t>      </a:t>
            </a:r>
            <a:r>
              <a:rPr lang="en-US" dirty="0" smtClean="0">
                <a:solidFill>
                  <a:srgbClr val="0000FF"/>
                </a:solidFill>
              </a:rPr>
              <a:t>(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PN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en-US" b="1" dirty="0" smtClean="0">
                <a:solidFill>
                  <a:srgbClr val="0000FF"/>
                </a:solidFill>
              </a:rPr>
              <a:t>  peripheral,  central,  total,  supplement </a:t>
            </a:r>
            <a:r>
              <a:rPr lang="en-US" dirty="0" smtClean="0">
                <a:solidFill>
                  <a:srgbClr val="0000FF"/>
                </a:solidFill>
              </a:rPr>
              <a:t>)</a:t>
            </a:r>
          </a:p>
          <a:p>
            <a:r>
              <a:rPr lang="en-US" sz="3200" dirty="0">
                <a:solidFill>
                  <a:srgbClr val="0000FF"/>
                </a:solidFill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               </a:t>
            </a:r>
            <a:r>
              <a:rPr lang="en-US" sz="3200" dirty="0" smtClean="0">
                <a:solidFill>
                  <a:srgbClr val="0000FF"/>
                </a:solidFill>
              </a:rPr>
              <a:t>      </a:t>
            </a:r>
            <a:r>
              <a:rPr lang="en-US" sz="3200" b="1" dirty="0" smtClean="0">
                <a:solidFill>
                  <a:srgbClr val="FF0000"/>
                </a:solidFill>
              </a:rPr>
              <a:t>+</a:t>
            </a:r>
            <a:r>
              <a:rPr lang="en-US" sz="3200" dirty="0" smtClean="0">
                <a:solidFill>
                  <a:srgbClr val="0000FF"/>
                </a:solidFill>
              </a:rPr>
              <a:t>    </a:t>
            </a:r>
            <a:r>
              <a:rPr lang="th-TH" sz="3200" b="1" dirty="0" smtClean="0">
                <a:solidFill>
                  <a:srgbClr val="0000FF"/>
                </a:solidFill>
              </a:rPr>
              <a:t>มี</a:t>
            </a:r>
            <a:r>
              <a:rPr lang="th-TH" sz="3200" b="1" dirty="0" smtClean="0">
                <a:solidFill>
                  <a:srgbClr val="0000FF"/>
                </a:solidFill>
              </a:rPr>
              <a:t>ข้อจำกัดในการจัดหา </a:t>
            </a:r>
            <a:r>
              <a:rPr lang="en-US" b="1" dirty="0" smtClean="0">
                <a:solidFill>
                  <a:srgbClr val="0000FF"/>
                </a:solidFill>
              </a:rPr>
              <a:t>PN formulation</a:t>
            </a:r>
            <a:endParaRPr lang="en-US" sz="3600" b="1" dirty="0" smtClean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5253007"/>
            <a:ext cx="8676456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 11. </a:t>
            </a:r>
            <a:r>
              <a:rPr lang="th-TH" sz="3600" b="1" dirty="0" smtClean="0">
                <a:solidFill>
                  <a:srgbClr val="0000FF"/>
                </a:solidFill>
              </a:rPr>
              <a:t>แพทย์ </a:t>
            </a:r>
            <a:r>
              <a:rPr lang="th-TH" sz="3600" b="1" dirty="0">
                <a:solidFill>
                  <a:srgbClr val="0000FF"/>
                </a:solidFill>
              </a:rPr>
              <a:t>ร่วมกับ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u="sng" dirty="0" smtClean="0">
                <a:solidFill>
                  <a:srgbClr val="0000FF"/>
                </a:solidFill>
              </a:rPr>
              <a:t>พยาบาล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ติดตาม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ดูแล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</a:rPr>
              <a:t>- </a:t>
            </a:r>
            <a:r>
              <a:rPr lang="th-TH" sz="3600" b="1" dirty="0" smtClean="0">
                <a:solidFill>
                  <a:srgbClr val="0000FF"/>
                </a:solidFill>
              </a:rPr>
              <a:t>ประเมิน  </a:t>
            </a:r>
            <a:r>
              <a:rPr lang="th-TH" sz="3600" b="1" dirty="0" err="1" smtClean="0">
                <a:solidFill>
                  <a:srgbClr val="0000FF"/>
                </a:solidFill>
              </a:rPr>
              <a:t>ผป</a:t>
            </a:r>
            <a:r>
              <a:rPr lang="th-TH" sz="3600" b="1" dirty="0" smtClean="0">
                <a:solidFill>
                  <a:srgbClr val="0000FF"/>
                </a:solidFill>
              </a:rPr>
              <a:t>. </a:t>
            </a:r>
            <a:r>
              <a:rPr lang="en-US" sz="3600" b="1" dirty="0" smtClean="0">
                <a:solidFill>
                  <a:srgbClr val="0000FF"/>
                </a:solidFill>
              </a:rPr>
              <a:t>                    </a:t>
            </a:r>
            <a:endParaRPr lang="en-US" sz="3600" b="1" dirty="0" smtClean="0">
              <a:solidFill>
                <a:srgbClr val="0000FF"/>
              </a:solidFill>
            </a:endParaRPr>
          </a:p>
          <a:p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</a:rPr>
              <a:t>    </a:t>
            </a:r>
            <a:r>
              <a:rPr lang="th-TH" sz="3600" b="1" dirty="0" smtClean="0">
                <a:solidFill>
                  <a:srgbClr val="0000FF"/>
                </a:solidFill>
              </a:rPr>
              <a:t>เพื่อป้องกัน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i="1" dirty="0" smtClean="0">
                <a:solidFill>
                  <a:srgbClr val="0000FF"/>
                </a:solidFill>
              </a:rPr>
              <a:t>และ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ลดภาวะแทรกซ้อนต่างๆ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ที่อาจจะเกิดขึ้น </a:t>
            </a:r>
          </a:p>
        </p:txBody>
      </p:sp>
    </p:spTree>
    <p:extLst>
      <p:ext uri="{BB962C8B-B14F-4D97-AF65-F5344CB8AC3E}">
        <p14:creationId xmlns:p14="http://schemas.microsoft.com/office/powerpoint/2010/main" val="42843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725795"/>
            <a:ext cx="8280920" cy="830997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                                       </a:t>
            </a:r>
            <a:r>
              <a:rPr lang="th-TH" b="1" dirty="0" smtClean="0">
                <a:solidFill>
                  <a:srgbClr val="9900CC"/>
                </a:solidFill>
              </a:rPr>
              <a:t>วันที่ </a:t>
            </a:r>
            <a:r>
              <a:rPr lang="th-TH" b="1" dirty="0">
                <a:solidFill>
                  <a:srgbClr val="9900CC"/>
                </a:solidFill>
              </a:rPr>
              <a:t>18 สิงหาคม 2560</a:t>
            </a:r>
          </a:p>
          <a:p>
            <a:r>
              <a:rPr lang="th-TH" sz="2000" b="1" dirty="0" smtClean="0">
                <a:solidFill>
                  <a:srgbClr val="9900CC"/>
                </a:solidFill>
              </a:rPr>
              <a:t> การ</a:t>
            </a:r>
            <a:r>
              <a:rPr lang="th-TH" sz="2000" b="1" dirty="0">
                <a:solidFill>
                  <a:srgbClr val="9900CC"/>
                </a:solidFill>
              </a:rPr>
              <a:t>นำข้อมูลจากการคัด</a:t>
            </a:r>
            <a:r>
              <a:rPr lang="th-TH" sz="2000" b="1" dirty="0" smtClean="0">
                <a:solidFill>
                  <a:srgbClr val="9900CC"/>
                </a:solidFill>
              </a:rPr>
              <a:t>กรอง</a:t>
            </a:r>
            <a:r>
              <a:rPr lang="en-US" sz="2000" b="1" dirty="0" smtClean="0">
                <a:solidFill>
                  <a:srgbClr val="9900CC"/>
                </a:solidFill>
              </a:rPr>
              <a:t>/</a:t>
            </a:r>
            <a:r>
              <a:rPr lang="th-TH" sz="2000" b="1" dirty="0" smtClean="0">
                <a:solidFill>
                  <a:srgbClr val="9900CC"/>
                </a:solidFill>
              </a:rPr>
              <a:t>ประเมิน</a:t>
            </a:r>
            <a:r>
              <a:rPr lang="th-TH" sz="2000" b="1" dirty="0">
                <a:solidFill>
                  <a:srgbClr val="9900CC"/>
                </a:solidFill>
              </a:rPr>
              <a:t>ภาวะ</a:t>
            </a:r>
            <a:r>
              <a:rPr lang="th-TH" sz="2000" b="1" dirty="0" err="1">
                <a:solidFill>
                  <a:srgbClr val="9900CC"/>
                </a:solidFill>
              </a:rPr>
              <a:t>ทุพ</a:t>
            </a:r>
            <a:r>
              <a:rPr lang="th-TH" sz="2000" b="1" dirty="0" smtClean="0">
                <a:solidFill>
                  <a:srgbClr val="9900CC"/>
                </a:solidFill>
              </a:rPr>
              <a:t>โภชนาการ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sz="2000" b="1" dirty="0" smtClean="0">
                <a:solidFill>
                  <a:srgbClr val="9900CC"/>
                </a:solidFill>
              </a:rPr>
              <a:t> ไปสู่</a:t>
            </a:r>
            <a:r>
              <a:rPr lang="th-TH" sz="2000" b="1" dirty="0">
                <a:solidFill>
                  <a:srgbClr val="9900CC"/>
                </a:solidFill>
              </a:rPr>
              <a:t>การให้</a:t>
            </a:r>
            <a:r>
              <a:rPr lang="th-TH" sz="2000" b="1" dirty="0" err="1">
                <a:solidFill>
                  <a:srgbClr val="9900CC"/>
                </a:solidFill>
              </a:rPr>
              <a:t>โภชน</a:t>
            </a:r>
            <a:r>
              <a:rPr lang="th-TH" sz="2000" b="1" dirty="0">
                <a:solidFill>
                  <a:srgbClr val="9900CC"/>
                </a:solidFill>
              </a:rPr>
              <a:t>บำบัดอย่างเหมาะสมใน</a:t>
            </a:r>
            <a:r>
              <a:rPr lang="th-TH" sz="2000" b="1" dirty="0" err="1" smtClean="0">
                <a:solidFill>
                  <a:srgbClr val="9900CC"/>
                </a:solidFill>
              </a:rPr>
              <a:t>หอผป</a:t>
            </a:r>
            <a:r>
              <a:rPr lang="th-TH" sz="2000" b="1" dirty="0" smtClean="0">
                <a:solidFill>
                  <a:srgbClr val="9900CC"/>
                </a:solidFill>
              </a:rPr>
              <a:t>.</a:t>
            </a:r>
            <a:endParaRPr lang="th-TH" sz="2000" b="1" dirty="0">
              <a:solidFill>
                <a:srgbClr val="9900CC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4813" y="1887215"/>
            <a:ext cx="7787627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0000FF"/>
                </a:solidFill>
              </a:rPr>
              <a:t> 09.00-10.00  แนวทางการ</a:t>
            </a:r>
            <a:r>
              <a:rPr lang="th-TH" sz="2400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sz="2400" b="1" dirty="0" smtClean="0">
                <a:solidFill>
                  <a:srgbClr val="0000FF"/>
                </a:solidFill>
              </a:rPr>
              <a:t>.ด้าน</a:t>
            </a:r>
            <a:r>
              <a:rPr lang="th-TH" sz="24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2400" b="1" dirty="0" smtClean="0">
                <a:solidFill>
                  <a:srgbClr val="0000FF"/>
                </a:solidFill>
              </a:rPr>
              <a:t>บำบัด </a:t>
            </a:r>
            <a:r>
              <a:rPr lang="th-TH" sz="1800" b="1" dirty="0" smtClean="0">
                <a:solidFill>
                  <a:srgbClr val="0000FF"/>
                </a:solidFill>
              </a:rPr>
              <a:t>(</a:t>
            </a:r>
            <a:r>
              <a:rPr lang="en-US" sz="1800" b="1" dirty="0" smtClean="0">
                <a:solidFill>
                  <a:srgbClr val="0000FF"/>
                </a:solidFill>
              </a:rPr>
              <a:t>Nutrition Care Process</a:t>
            </a:r>
            <a:r>
              <a:rPr lang="en-US" sz="1400" b="1" dirty="0" smtClean="0">
                <a:solidFill>
                  <a:srgbClr val="0000FF"/>
                </a:solidFill>
              </a:rPr>
              <a:t>)</a:t>
            </a:r>
            <a:r>
              <a:rPr lang="th-TH" sz="14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     </a:t>
            </a:r>
            <a:r>
              <a:rPr lang="th-TH" sz="1800" b="1" dirty="0" smtClean="0">
                <a:solidFill>
                  <a:srgbClr val="0000FF"/>
                </a:solidFill>
              </a:rPr>
              <a:t>วิบูลย์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277" y="2790795"/>
            <a:ext cx="8471195" cy="366254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 </a:t>
            </a:r>
            <a:r>
              <a:rPr lang="th-TH" sz="2000" b="1" dirty="0" smtClean="0">
                <a:solidFill>
                  <a:srgbClr val="0000FF"/>
                </a:solidFill>
              </a:rPr>
              <a:t>       </a:t>
            </a:r>
            <a:r>
              <a:rPr lang="en-US" sz="2000" b="1" dirty="0" smtClean="0">
                <a:solidFill>
                  <a:srgbClr val="0000FF"/>
                </a:solidFill>
              </a:rPr>
              <a:t>   </a:t>
            </a:r>
            <a:r>
              <a:rPr lang="en-US" b="1" dirty="0" smtClean="0">
                <a:solidFill>
                  <a:srgbClr val="C00000"/>
                </a:solidFill>
              </a:rPr>
              <a:t>12</a:t>
            </a:r>
            <a:r>
              <a:rPr lang="en-US" b="1" dirty="0" smtClean="0">
                <a:solidFill>
                  <a:srgbClr val="C00000"/>
                </a:solidFill>
              </a:rPr>
              <a:t>. </a:t>
            </a:r>
            <a:r>
              <a:rPr lang="th-TH" b="1" dirty="0" smtClean="0">
                <a:solidFill>
                  <a:srgbClr val="C00000"/>
                </a:solidFill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</a:rPr>
              <a:t>หลักสูตรการศึกษา ทั้งแพทย์</a:t>
            </a:r>
            <a:r>
              <a:rPr lang="en-US" sz="4400" b="1" dirty="0" smtClean="0">
                <a:solidFill>
                  <a:srgbClr val="C00000"/>
                </a:solidFill>
              </a:rPr>
              <a:t>-</a:t>
            </a:r>
            <a:r>
              <a:rPr lang="th-TH" sz="4400" b="1" dirty="0" smtClean="0">
                <a:solidFill>
                  <a:srgbClr val="C00000"/>
                </a:solidFill>
              </a:rPr>
              <a:t>พยาบาล</a:t>
            </a:r>
          </a:p>
          <a:p>
            <a:r>
              <a:rPr lang="th-TH" sz="4400" b="1" dirty="0" smtClean="0">
                <a:solidFill>
                  <a:srgbClr val="C00000"/>
                </a:solidFill>
              </a:rPr>
              <a:t>            </a:t>
            </a:r>
            <a:r>
              <a:rPr lang="en-US" sz="4400" b="1" dirty="0" smtClean="0">
                <a:solidFill>
                  <a:srgbClr val="C00000"/>
                </a:solidFill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</a:rPr>
              <a:t>มี</a:t>
            </a:r>
            <a:r>
              <a:rPr lang="th-TH" sz="4400" b="1" dirty="0" smtClean="0">
                <a:solidFill>
                  <a:srgbClr val="C00000"/>
                </a:solidFill>
              </a:rPr>
              <a:t>พื้นฐานด้าน</a:t>
            </a:r>
            <a:r>
              <a:rPr lang="th-TH" sz="4400" b="1" dirty="0" err="1" smtClean="0">
                <a:solidFill>
                  <a:srgbClr val="C00000"/>
                </a:solidFill>
              </a:rPr>
              <a:t>โภชน</a:t>
            </a:r>
            <a:r>
              <a:rPr lang="th-TH" sz="4400" b="1" dirty="0">
                <a:solidFill>
                  <a:srgbClr val="C00000"/>
                </a:solidFill>
              </a:rPr>
              <a:t>บำบัดน้อยมาก </a:t>
            </a:r>
            <a:endParaRPr lang="en-US" sz="4400" b="1" dirty="0" smtClean="0">
              <a:solidFill>
                <a:srgbClr val="C00000"/>
              </a:solidFill>
            </a:endParaRPr>
          </a:p>
          <a:p>
            <a:r>
              <a:rPr lang="th-TH" b="1" dirty="0" smtClean="0">
                <a:solidFill>
                  <a:srgbClr val="0000FF"/>
                </a:solidFill>
              </a:rPr>
              <a:t>                      </a:t>
            </a:r>
            <a:r>
              <a:rPr lang="en-US" sz="3200" b="1" u="sng" dirty="0" smtClean="0">
                <a:solidFill>
                  <a:srgbClr val="0000FF"/>
                </a:solidFill>
              </a:rPr>
              <a:t>SPENT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จึง</a:t>
            </a:r>
            <a:r>
              <a:rPr lang="th-TH" sz="3600" b="1" dirty="0" smtClean="0">
                <a:solidFill>
                  <a:srgbClr val="0000FF"/>
                </a:solidFill>
              </a:rPr>
              <a:t>ได้จัดให้</a:t>
            </a:r>
            <a:r>
              <a:rPr lang="th-TH" sz="3600" b="1" dirty="0" smtClean="0">
                <a:solidFill>
                  <a:srgbClr val="0000FF"/>
                </a:solidFill>
              </a:rPr>
              <a:t>มี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กิจกรรม</a:t>
            </a:r>
            <a:r>
              <a:rPr lang="th-TH" sz="3600" b="1" dirty="0" smtClean="0">
                <a:solidFill>
                  <a:srgbClr val="0000FF"/>
                </a:solidFill>
              </a:rPr>
              <a:t>วิชาการ</a:t>
            </a:r>
          </a:p>
          <a:p>
            <a:r>
              <a:rPr lang="th-TH" sz="3600" b="1" dirty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เพื่อการพัฒนา</a:t>
            </a:r>
            <a:r>
              <a:rPr lang="th-TH" sz="3600" b="1" dirty="0" smtClean="0">
                <a:solidFill>
                  <a:srgbClr val="0000FF"/>
                </a:solidFill>
              </a:rPr>
              <a:t>ศาสตร์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ด้าน</a:t>
            </a:r>
            <a:r>
              <a:rPr lang="th-TH" sz="36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3600" b="1" dirty="0" smtClean="0">
                <a:solidFill>
                  <a:srgbClr val="0000FF"/>
                </a:solidFill>
              </a:rPr>
              <a:t>บำบัด  เพื่อ</a:t>
            </a:r>
            <a:r>
              <a:rPr lang="th-TH" sz="3600" b="1" dirty="0">
                <a:solidFill>
                  <a:srgbClr val="0000FF"/>
                </a:solidFill>
              </a:rPr>
              <a:t>เพิ่มพูนความรู้ </a:t>
            </a:r>
            <a:endParaRPr lang="th-TH" sz="3600" b="1" dirty="0" smtClean="0">
              <a:solidFill>
                <a:srgbClr val="0000FF"/>
              </a:solidFill>
            </a:endParaRPr>
          </a:p>
          <a:p>
            <a:r>
              <a:rPr lang="th-TH" sz="3600" b="1" dirty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                และ </a:t>
            </a:r>
            <a:r>
              <a:rPr lang="th-TH" sz="3600" b="1" dirty="0" smtClean="0">
                <a:solidFill>
                  <a:srgbClr val="0000FF"/>
                </a:solidFill>
              </a:rPr>
              <a:t>ประสิทธิภาพ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ใน</a:t>
            </a:r>
            <a:r>
              <a:rPr lang="th-TH" sz="3600" b="1" dirty="0">
                <a:solidFill>
                  <a:srgbClr val="0000FF"/>
                </a:solidFill>
              </a:rPr>
              <a:t>การดูแล</a:t>
            </a:r>
            <a:r>
              <a:rPr lang="th-TH" sz="3600" b="1" dirty="0" err="1">
                <a:solidFill>
                  <a:srgbClr val="0000FF"/>
                </a:solidFill>
              </a:rPr>
              <a:t>รักษาผป</a:t>
            </a:r>
            <a:r>
              <a:rPr lang="th-TH" sz="3600" b="1" dirty="0">
                <a:solidFill>
                  <a:srgbClr val="0000FF"/>
                </a:solidFill>
              </a:rPr>
              <a:t>.</a:t>
            </a:r>
            <a:endParaRPr lang="th-TH" sz="3600" b="1" dirty="0" smtClean="0">
              <a:solidFill>
                <a:srgbClr val="0000FF"/>
              </a:solidFill>
            </a:endParaRPr>
          </a:p>
          <a:p>
            <a:r>
              <a:rPr lang="th-TH" sz="3600" b="1" dirty="0" smtClean="0">
                <a:solidFill>
                  <a:srgbClr val="0000FF"/>
                </a:solidFill>
              </a:rPr>
              <a:t>  ให้มีคุณภาพ</a:t>
            </a:r>
            <a:r>
              <a:rPr lang="en-US" sz="3600" b="1" dirty="0" smtClean="0">
                <a:solidFill>
                  <a:srgbClr val="0000FF"/>
                </a:solidFill>
              </a:rPr>
              <a:t>-</a:t>
            </a:r>
            <a:r>
              <a:rPr lang="th-TH" sz="3600" b="1" dirty="0" smtClean="0">
                <a:solidFill>
                  <a:srgbClr val="0000FF"/>
                </a:solidFill>
              </a:rPr>
              <a:t>มาตรฐาน 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เพื่อ</a:t>
            </a:r>
            <a:r>
              <a:rPr lang="th-TH" sz="3600" b="1" dirty="0" smtClean="0">
                <a:solidFill>
                  <a:srgbClr val="0000FF"/>
                </a:solidFill>
              </a:rPr>
              <a:t>ประโยชน์</a:t>
            </a:r>
            <a:r>
              <a:rPr lang="th-TH" sz="3600" b="1" dirty="0" smtClean="0">
                <a:solidFill>
                  <a:srgbClr val="0000FF"/>
                </a:solidFill>
              </a:rPr>
              <a:t>ของ</a:t>
            </a:r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ผู้ป่วย</a:t>
            </a:r>
            <a:r>
              <a:rPr lang="th-TH" sz="3600" b="1" dirty="0" smtClean="0">
                <a:solidFill>
                  <a:srgbClr val="0000FF"/>
                </a:solidFill>
              </a:rPr>
              <a:t>โดยตรง</a:t>
            </a:r>
            <a:r>
              <a:rPr lang="en-US" sz="3200" b="1" dirty="0" smtClean="0">
                <a:solidFill>
                  <a:srgbClr val="0000FF"/>
                </a:solidFill>
              </a:rPr>
              <a:t>            </a:t>
            </a:r>
            <a:endParaRPr lang="th-TH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06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48680"/>
            <a:ext cx="7776864" cy="64633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   กิจกรรมต่าง  ซึ่ง </a:t>
            </a:r>
            <a:r>
              <a:rPr lang="en-US" sz="3600" b="1" dirty="0" smtClean="0">
                <a:solidFill>
                  <a:srgbClr val="0000FF"/>
                </a:solidFill>
              </a:rPr>
              <a:t>SPENT</a:t>
            </a:r>
            <a:r>
              <a:rPr lang="th-TH" sz="3600" b="1" dirty="0" smtClean="0">
                <a:solidFill>
                  <a:srgbClr val="0000FF"/>
                </a:solidFill>
              </a:rPr>
              <a:t> จัดเตรียม เพื่อการพัฒนา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1484784"/>
            <a:ext cx="6984776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1.</a:t>
            </a:r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การเปิด </a:t>
            </a:r>
            <a:r>
              <a:rPr lang="en-US" b="1" dirty="0" smtClean="0">
                <a:solidFill>
                  <a:srgbClr val="0000FF"/>
                </a:solidFill>
              </a:rPr>
              <a:t>training Nutrition Fellow</a:t>
            </a:r>
            <a:r>
              <a:rPr lang="th-TH" b="1" dirty="0" smtClean="0">
                <a:solidFill>
                  <a:srgbClr val="0000FF"/>
                </a:solidFill>
              </a:rPr>
              <a:t>  ( หลักสูตร </a:t>
            </a:r>
            <a:r>
              <a:rPr lang="en-US" b="1" dirty="0" smtClean="0">
                <a:solidFill>
                  <a:srgbClr val="0000FF"/>
                </a:solidFill>
              </a:rPr>
              <a:t>2 </a:t>
            </a:r>
            <a:r>
              <a:rPr lang="th-TH" b="1" dirty="0" smtClean="0">
                <a:solidFill>
                  <a:srgbClr val="0000FF"/>
                </a:solidFill>
              </a:rPr>
              <a:t>ปี )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555013"/>
            <a:ext cx="7416824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                  </a:t>
            </a:r>
            <a:r>
              <a:rPr lang="en-US" sz="2000" b="1" dirty="0" smtClean="0">
                <a:solidFill>
                  <a:srgbClr val="0000FF"/>
                </a:solidFill>
              </a:rPr>
              <a:t>3.</a:t>
            </a:r>
            <a:r>
              <a:rPr lang="th-TH" sz="2000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การเปิด อบรมระยะสั้น  </a:t>
            </a:r>
            <a:r>
              <a:rPr lang="en-US" sz="2400" b="1" dirty="0" smtClean="0">
                <a:solidFill>
                  <a:srgbClr val="0000FF"/>
                </a:solidFill>
              </a:rPr>
              <a:t>5</a:t>
            </a:r>
            <a:r>
              <a:rPr lang="th-TH" b="1" dirty="0" smtClean="0">
                <a:solidFill>
                  <a:srgbClr val="0000FF"/>
                </a:solidFill>
              </a:rPr>
              <a:t> วัน  (หลักสูตรพยาบาล)</a:t>
            </a:r>
          </a:p>
          <a:p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short course NSN  </a:t>
            </a:r>
            <a:r>
              <a:rPr lang="en-US" sz="2400" dirty="0" smtClean="0">
                <a:solidFill>
                  <a:srgbClr val="0000FF"/>
                </a:solidFill>
              </a:rPr>
              <a:t>(</a:t>
            </a:r>
            <a:r>
              <a:rPr lang="en-US" sz="2400" b="1" dirty="0" smtClean="0">
                <a:solidFill>
                  <a:srgbClr val="0000FF"/>
                </a:solidFill>
              </a:rPr>
              <a:t>Nutrition Support Nurse</a:t>
            </a:r>
            <a:r>
              <a:rPr lang="en-US" sz="2400" dirty="0" smtClean="0">
                <a:solidFill>
                  <a:srgbClr val="0000FF"/>
                </a:solidFill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</a:rPr>
              <a:t>  5 days 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797152"/>
            <a:ext cx="8136904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4.</a:t>
            </a:r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การจัดทำ </a:t>
            </a:r>
            <a:r>
              <a:rPr lang="en-US" sz="2400" b="1" dirty="0" smtClean="0">
                <a:solidFill>
                  <a:srgbClr val="0000FF"/>
                </a:solidFill>
              </a:rPr>
              <a:t>Information </a:t>
            </a:r>
            <a:r>
              <a:rPr lang="en-US" sz="2400" b="1" i="1" dirty="0" smtClean="0">
                <a:solidFill>
                  <a:srgbClr val="0000FF"/>
                </a:solidFill>
              </a:rPr>
              <a:t>of </a:t>
            </a:r>
            <a:r>
              <a:rPr lang="en-US" sz="2400" b="1" dirty="0" smtClean="0">
                <a:solidFill>
                  <a:srgbClr val="0000FF"/>
                </a:solidFill>
              </a:rPr>
              <a:t>Clinical Nutrition</a:t>
            </a:r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Recommendations 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5509681"/>
            <a:ext cx="7416824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  </a:t>
            </a:r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5.</a:t>
            </a:r>
            <a:r>
              <a:rPr lang="th-TH" sz="2400" b="1" dirty="0" smtClean="0">
                <a:solidFill>
                  <a:srgbClr val="0000FF"/>
                </a:solidFill>
              </a:rPr>
              <a:t>  </a:t>
            </a:r>
            <a:r>
              <a:rPr lang="th-TH" sz="3200" b="1" dirty="0" smtClean="0">
                <a:solidFill>
                  <a:srgbClr val="0000FF"/>
                </a:solidFill>
              </a:rPr>
              <a:t>การพัฒนา   </a:t>
            </a:r>
            <a:r>
              <a:rPr lang="en-US" sz="3200" b="1" dirty="0" smtClean="0">
                <a:solidFill>
                  <a:srgbClr val="0000FF"/>
                </a:solidFill>
              </a:rPr>
              <a:t>“  </a:t>
            </a:r>
            <a:r>
              <a:rPr lang="th-TH" sz="3200" b="1" dirty="0" smtClean="0">
                <a:solidFill>
                  <a:srgbClr val="0000FF"/>
                </a:solidFill>
              </a:rPr>
              <a:t>โรงพยาบาลคุณภาพ</a:t>
            </a:r>
            <a:r>
              <a:rPr lang="th-TH" sz="32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3200" b="1" dirty="0" smtClean="0">
                <a:solidFill>
                  <a:srgbClr val="0000FF"/>
                </a:solidFill>
              </a:rPr>
              <a:t>บำบัด</a:t>
            </a:r>
            <a:r>
              <a:rPr lang="en-US" sz="3200" b="1" dirty="0" smtClean="0">
                <a:solidFill>
                  <a:srgbClr val="0000FF"/>
                </a:solidFill>
              </a:rPr>
              <a:t>  “       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    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(</a:t>
            </a:r>
            <a:r>
              <a:rPr lang="en-US" sz="2400" b="1" dirty="0" smtClean="0">
                <a:solidFill>
                  <a:srgbClr val="0000FF"/>
                </a:solidFill>
              </a:rPr>
              <a:t>Set Up of Qualified Nutrition Hospital Nationwide</a:t>
            </a:r>
            <a:r>
              <a:rPr lang="en-US" sz="2400" dirty="0" smtClean="0">
                <a:solidFill>
                  <a:srgbClr val="0000FF"/>
                </a:solidFill>
              </a:rPr>
              <a:t>)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2276872"/>
            <a:ext cx="6408712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</a:rPr>
              <a:t>  </a:t>
            </a:r>
            <a:r>
              <a:rPr lang="en-US" sz="2000" b="1" dirty="0" smtClean="0">
                <a:solidFill>
                  <a:srgbClr val="0000FF"/>
                </a:solidFill>
              </a:rPr>
              <a:t>2.</a:t>
            </a:r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การประชุมวิชาการ เพื่อฟื้นฟูทบทวน </a:t>
            </a:r>
            <a:r>
              <a:rPr lang="th-TH" b="1" dirty="0" err="1" smtClean="0">
                <a:solidFill>
                  <a:srgbClr val="0000FF"/>
                </a:solidFill>
              </a:rPr>
              <a:t>โภชนศาตร์</a:t>
            </a:r>
            <a:r>
              <a:rPr lang="th-TH" b="1" dirty="0" smtClean="0">
                <a:solidFill>
                  <a:srgbClr val="0000FF"/>
                </a:solidFill>
              </a:rPr>
              <a:t>คลินิก</a:t>
            </a:r>
          </a:p>
          <a:p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                        </a:t>
            </a:r>
            <a:r>
              <a:rPr lang="en-US" sz="2400" dirty="0" smtClean="0">
                <a:solidFill>
                  <a:srgbClr val="0000FF"/>
                </a:solidFill>
              </a:rPr>
              <a:t>(</a:t>
            </a:r>
            <a:r>
              <a:rPr lang="en-US" sz="2400" b="1" dirty="0" smtClean="0">
                <a:solidFill>
                  <a:srgbClr val="0000FF"/>
                </a:solidFill>
              </a:rPr>
              <a:t> Nutrition </a:t>
            </a:r>
            <a:r>
              <a:rPr lang="th-TH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Review </a:t>
            </a:r>
            <a:r>
              <a:rPr lang="en-US" sz="2400" dirty="0" smtClean="0">
                <a:solidFill>
                  <a:srgbClr val="0000FF"/>
                </a:solidFill>
              </a:rPr>
              <a:t>)</a:t>
            </a:r>
            <a:endParaRPr lang="en-US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57200"/>
            <a:ext cx="8936037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228600" y="1600200"/>
            <a:ext cx="914400" cy="46540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Oval 9"/>
          <p:cNvSpPr>
            <a:spLocks noChangeArrowheads="1"/>
          </p:cNvSpPr>
          <p:nvPr/>
        </p:nvSpPr>
        <p:spPr bwMode="auto">
          <a:xfrm>
            <a:off x="762000" y="3962400"/>
            <a:ext cx="685800" cy="486508"/>
          </a:xfrm>
          <a:prstGeom prst="ellips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Oval 10"/>
          <p:cNvSpPr>
            <a:spLocks noChangeArrowheads="1"/>
          </p:cNvSpPr>
          <p:nvPr/>
        </p:nvSpPr>
        <p:spPr bwMode="auto">
          <a:xfrm>
            <a:off x="914400" y="2514600"/>
            <a:ext cx="1066800" cy="486508"/>
          </a:xfrm>
          <a:prstGeom prst="ellipse">
            <a:avLst/>
          </a:prstGeom>
          <a:noFill/>
          <a:ln w="28575">
            <a:solidFill>
              <a:srgbClr val="17DF1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28600" y="2895600"/>
            <a:ext cx="914400" cy="778412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28600" y="4677508"/>
            <a:ext cx="990600" cy="778412"/>
          </a:xfrm>
          <a:prstGeom prst="rect">
            <a:avLst/>
          </a:prstGeom>
          <a:noFill/>
          <a:ln w="57150">
            <a:solidFill>
              <a:srgbClr val="FF00FF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676400" y="4678680"/>
            <a:ext cx="1219200" cy="126492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429000" y="4678680"/>
            <a:ext cx="1447800" cy="1264920"/>
          </a:xfrm>
          <a:prstGeom prst="rect">
            <a:avLst/>
          </a:prstGeom>
          <a:noFill/>
          <a:ln w="57150">
            <a:solidFill>
              <a:srgbClr val="FF00FF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486400" y="3200400"/>
            <a:ext cx="990600" cy="68111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676400" y="2895600"/>
            <a:ext cx="1143000" cy="778412"/>
          </a:xfrm>
          <a:prstGeom prst="rect">
            <a:avLst/>
          </a:prstGeom>
          <a:noFill/>
          <a:ln w="28575">
            <a:solidFill>
              <a:srgbClr val="17DF1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3429000" y="457200"/>
            <a:ext cx="1143000" cy="457200"/>
          </a:xfrm>
          <a:prstGeom prst="ellipse">
            <a:avLst/>
          </a:prstGeom>
          <a:noFill/>
          <a:ln w="28575">
            <a:solidFill>
              <a:srgbClr val="17DF1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334000" y="4724400"/>
            <a:ext cx="1295400" cy="1848729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9" name="Picture 2" descr="D:\BNT 2013 new concencus\รูป นิตย์ พวงสุด 9-2\IMG_4155.JPG"/>
          <p:cNvPicPr>
            <a:picLocks noChangeAspect="1" noChangeArrowheads="1"/>
          </p:cNvPicPr>
          <p:nvPr/>
        </p:nvPicPr>
        <p:blipFill>
          <a:blip r:embed="rId3" cstate="print">
            <a:lum bright="18000" contrast="7000"/>
          </a:blip>
          <a:srcRect l="28185" r="9963"/>
          <a:stretch>
            <a:fillRect/>
          </a:stretch>
        </p:blipFill>
        <p:spPr bwMode="auto">
          <a:xfrm rot="16200000">
            <a:off x="685507" y="-152693"/>
            <a:ext cx="914984" cy="1981200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5410200" y="1447800"/>
            <a:ext cx="1295400" cy="914400"/>
          </a:xfrm>
          <a:prstGeom prst="rect">
            <a:avLst/>
          </a:prstGeom>
          <a:noFill/>
          <a:ln w="38100">
            <a:solidFill>
              <a:srgbClr val="17DF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908119" y="380414"/>
            <a:ext cx="2007281" cy="584775"/>
          </a:xfrm>
          <a:prstGeom prst="rect">
            <a:avLst/>
          </a:prstGeom>
          <a:solidFill>
            <a:srgbClr val="BD03BD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HA,  JCI</a:t>
            </a:r>
            <a:endParaRPr lang="en-US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0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7" grpId="0" animBg="1"/>
      <p:bldP spid="1536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478" y="3397645"/>
            <a:ext cx="6381898" cy="18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39480"/>
            <a:ext cx="3285130" cy="19734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478323"/>
            <a:ext cx="1375698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Medical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5550331"/>
            <a:ext cx="137993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 Nursing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5716706"/>
            <a:ext cx="16078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Pharmacist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82136" y="5478323"/>
            <a:ext cx="149432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Nutrition 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 diagnosis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647" y="334397"/>
            <a:ext cx="8717841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แนวทางการ</a:t>
            </a:r>
            <a:r>
              <a:rPr lang="th-TH" sz="3600" b="1" dirty="0" err="1" smtClean="0">
                <a:solidFill>
                  <a:srgbClr val="0000FF"/>
                </a:solidFill>
              </a:rPr>
              <a:t>ดูแลผป</a:t>
            </a:r>
            <a:r>
              <a:rPr lang="th-TH" sz="3600" b="1" dirty="0" smtClean="0">
                <a:solidFill>
                  <a:srgbClr val="0000FF"/>
                </a:solidFill>
              </a:rPr>
              <a:t>.ด้าน</a:t>
            </a:r>
            <a:r>
              <a:rPr lang="th-TH" sz="36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 </a:t>
            </a:r>
            <a:r>
              <a:rPr lang="th-TH" b="1" dirty="0" smtClean="0">
                <a:solidFill>
                  <a:srgbClr val="0000FF"/>
                </a:solidFill>
              </a:rPr>
              <a:t>(</a:t>
            </a:r>
            <a:r>
              <a:rPr lang="en-US" b="1" dirty="0" smtClean="0">
                <a:solidFill>
                  <a:srgbClr val="0000FF"/>
                </a:solidFill>
              </a:rPr>
              <a:t>Nutrition Care Process</a:t>
            </a:r>
            <a:r>
              <a:rPr lang="en-US" sz="1600" dirty="0" smtClean="0">
                <a:solidFill>
                  <a:srgbClr val="0000FF"/>
                </a:solidFill>
              </a:rPr>
              <a:t>)</a:t>
            </a:r>
            <a:endParaRPr lang="th-TH" sz="4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12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20688"/>
            <a:ext cx="7399784" cy="78730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Medical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en-US" b="1" dirty="0" err="1" smtClean="0">
                <a:solidFill>
                  <a:srgbClr val="FF0000"/>
                </a:solidFill>
              </a:rPr>
              <a:t>vs</a:t>
            </a:r>
            <a:r>
              <a:rPr lang="en-US" b="1" dirty="0">
                <a:solidFill>
                  <a:srgbClr val="0000FF"/>
                </a:solidFill>
              </a:rPr>
              <a:t>  </a:t>
            </a:r>
            <a:r>
              <a:rPr lang="en-US" b="1" dirty="0" smtClean="0">
                <a:solidFill>
                  <a:srgbClr val="0000FF"/>
                </a:solidFill>
              </a:rPr>
              <a:t>Nutritional </a:t>
            </a:r>
            <a:r>
              <a:rPr lang="en-US" b="1" dirty="0" err="1" smtClean="0">
                <a:solidFill>
                  <a:srgbClr val="0000FF"/>
                </a:solidFill>
              </a:rPr>
              <a:t>Dx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</a:p>
        </p:txBody>
      </p:sp>
      <p:graphicFrame>
        <p:nvGraphicFramePr>
          <p:cNvPr id="67604" name="Group 2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2471893"/>
              </p:ext>
            </p:extLst>
          </p:nvPr>
        </p:nvGraphicFramePr>
        <p:xfrm>
          <a:off x="107504" y="1988840"/>
          <a:ext cx="8997752" cy="4442631"/>
        </p:xfrm>
        <a:graphic>
          <a:graphicData uri="http://schemas.openxmlformats.org/drawingml/2006/table">
            <a:tbl>
              <a:tblPr/>
              <a:tblGrid>
                <a:gridCol w="2823618"/>
                <a:gridCol w="6174134"/>
              </a:tblGrid>
              <a:tr h="823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Medical Diagnosis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Nutritional Diagnosis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2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 Diabetes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       Excessive CHO intake </a:t>
                      </a:r>
                      <a:r>
                        <a:rPr kumimoji="0" lang="en-US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r/t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visits to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Coldstone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Creamery as </a:t>
                      </a:r>
                      <a:r>
                        <a:rPr kumimoji="0" lang="en-US" sz="24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evidenced by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  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diet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hx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and high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hs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blood glucose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 Trauma </a:t>
                      </a:r>
                      <a:r>
                        <a:rPr kumimoji="0" 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and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 closed head injury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Increased energy needs </a:t>
                      </a:r>
                      <a:r>
                        <a:rPr kumimoji="0" lang="en-US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r/t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multiple trauma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                    as 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evidenced by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       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results of indirect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calorimetry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7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 Liver failure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 Altered GI function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r/t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cirrhosis of the liver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as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evidenced by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steatorrhea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&amp; growth failure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58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876</Words>
  <Application>Microsoft Office PowerPoint</Application>
  <PresentationFormat>On-screen Show (4:3)</PresentationFormat>
  <Paragraphs>110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Medical  vs  Nutritional Dx </vt:lpstr>
      <vt:lpstr>Medical  vs  Nutritional Dx </vt:lpstr>
      <vt:lpstr>PowerPoint Presentation</vt:lpstr>
      <vt:lpstr>PowerPoint Presentation</vt:lpstr>
      <vt:lpstr>PowerPoint Presentation</vt:lpstr>
      <vt:lpstr>PowerPoint Presentation</vt:lpstr>
      <vt:lpstr>conclusion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A007</cp:lastModifiedBy>
  <cp:revision>15</cp:revision>
  <dcterms:modified xsi:type="dcterms:W3CDTF">2017-08-17T11:27:13Z</dcterms:modified>
</cp:coreProperties>
</file>